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62" r:id="rId6"/>
    <p:sldId id="292" r:id="rId7"/>
    <p:sldId id="293" r:id="rId8"/>
    <p:sldId id="276" r:id="rId9"/>
    <p:sldId id="271" r:id="rId10"/>
    <p:sldId id="286" r:id="rId11"/>
    <p:sldId id="287" r:id="rId12"/>
    <p:sldId id="294" r:id="rId1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i Diffenderfer" initials="KD" lastIdx="1" clrIdx="0">
    <p:extLst>
      <p:ext uri="{19B8F6BF-5375-455C-9EA6-DF929625EA0E}">
        <p15:presenceInfo xmlns:p15="http://schemas.microsoft.com/office/powerpoint/2012/main" userId="S::kdiffenderfer@sertifi.com::194ba26f-d657-405d-8c75-d86da786a6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99" autoAdjust="0"/>
  </p:normalViewPr>
  <p:slideViewPr>
    <p:cSldViewPr snapToGrid="0">
      <p:cViewPr varScale="1">
        <p:scale>
          <a:sx n="99" d="100"/>
          <a:sy n="99" d="100"/>
        </p:scale>
        <p:origin x="996"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a Henrickson" userId="e9f3596b-fbfb-4d30-8a5d-14def5b54ebf" providerId="ADAL" clId="{CA5059C8-83A5-4873-AC9E-9647EF823F61}"/>
    <pc:docChg chg="modSld">
      <pc:chgData name="Gina Henrickson" userId="e9f3596b-fbfb-4d30-8a5d-14def5b54ebf" providerId="ADAL" clId="{CA5059C8-83A5-4873-AC9E-9647EF823F61}" dt="2022-03-07T21:50:11.084" v="107" actId="20577"/>
      <pc:docMkLst>
        <pc:docMk/>
      </pc:docMkLst>
      <pc:sldChg chg="modSp mod">
        <pc:chgData name="Gina Henrickson" userId="e9f3596b-fbfb-4d30-8a5d-14def5b54ebf" providerId="ADAL" clId="{CA5059C8-83A5-4873-AC9E-9647EF823F61}" dt="2022-03-07T21:49:08.745" v="46" actId="20577"/>
        <pc:sldMkLst>
          <pc:docMk/>
          <pc:sldMk cId="3878469703" sldId="286"/>
        </pc:sldMkLst>
        <pc:spChg chg="mod">
          <ac:chgData name="Gina Henrickson" userId="e9f3596b-fbfb-4d30-8a5d-14def5b54ebf" providerId="ADAL" clId="{CA5059C8-83A5-4873-AC9E-9647EF823F61}" dt="2022-03-07T21:49:08.745" v="46" actId="20577"/>
          <ac:spMkLst>
            <pc:docMk/>
            <pc:sldMk cId="3878469703" sldId="286"/>
            <ac:spMk id="9" creationId="{716346E0-3D1D-4698-BF30-E5E6EDADBD0E}"/>
          </ac:spMkLst>
        </pc:spChg>
      </pc:sldChg>
      <pc:sldChg chg="modSp mod">
        <pc:chgData name="Gina Henrickson" userId="e9f3596b-fbfb-4d30-8a5d-14def5b54ebf" providerId="ADAL" clId="{CA5059C8-83A5-4873-AC9E-9647EF823F61}" dt="2022-03-07T21:49:26.978" v="47" actId="6549"/>
        <pc:sldMkLst>
          <pc:docMk/>
          <pc:sldMk cId="698739663" sldId="287"/>
        </pc:sldMkLst>
        <pc:spChg chg="mod">
          <ac:chgData name="Gina Henrickson" userId="e9f3596b-fbfb-4d30-8a5d-14def5b54ebf" providerId="ADAL" clId="{CA5059C8-83A5-4873-AC9E-9647EF823F61}" dt="2022-03-07T21:49:26.978" v="47" actId="6549"/>
          <ac:spMkLst>
            <pc:docMk/>
            <pc:sldMk cId="698739663" sldId="287"/>
            <ac:spMk id="8" creationId="{7859D9E0-13C7-4424-8876-DA8E81EB63D0}"/>
          </ac:spMkLst>
        </pc:spChg>
      </pc:sldChg>
      <pc:sldChg chg="modSp mod">
        <pc:chgData name="Gina Henrickson" userId="e9f3596b-fbfb-4d30-8a5d-14def5b54ebf" providerId="ADAL" clId="{CA5059C8-83A5-4873-AC9E-9647EF823F61}" dt="2022-03-07T21:50:11.084" v="107" actId="20577"/>
        <pc:sldMkLst>
          <pc:docMk/>
          <pc:sldMk cId="2305633185" sldId="294"/>
        </pc:sldMkLst>
        <pc:spChg chg="mod">
          <ac:chgData name="Gina Henrickson" userId="e9f3596b-fbfb-4d30-8a5d-14def5b54ebf" providerId="ADAL" clId="{CA5059C8-83A5-4873-AC9E-9647EF823F61}" dt="2022-03-07T21:50:11.084" v="107" actId="20577"/>
          <ac:spMkLst>
            <pc:docMk/>
            <pc:sldMk cId="2305633185" sldId="294"/>
            <ac:spMk id="8" creationId="{A5DA3634-B5BF-4097-9D57-63EF0A2ACE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3E7B37F-A06F-4353-BE02-9EBCCAA212DD}" type="datetimeFigureOut">
              <a:rPr lang="en-US" smtClean="0"/>
              <a:t>3/7/2022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B1A7C5-9745-412D-90BE-ADFC5B848835}" type="slidenum">
              <a:rPr lang="en-US" smtClean="0"/>
              <a:t>‹#›</a:t>
            </a:fld>
            <a:endParaRPr lang="en-US"/>
          </a:p>
        </p:txBody>
      </p:sp>
    </p:spTree>
    <p:extLst>
      <p:ext uri="{BB962C8B-B14F-4D97-AF65-F5344CB8AC3E}">
        <p14:creationId xmlns:p14="http://schemas.microsoft.com/office/powerpoint/2010/main" val="24857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1A7C5-9745-412D-90BE-ADFC5B848835}" type="slidenum">
              <a:rPr lang="en-US" smtClean="0"/>
              <a:t>3</a:t>
            </a:fld>
            <a:endParaRPr lang="en-US"/>
          </a:p>
        </p:txBody>
      </p:sp>
    </p:spTree>
    <p:extLst>
      <p:ext uri="{BB962C8B-B14F-4D97-AF65-F5344CB8AC3E}">
        <p14:creationId xmlns:p14="http://schemas.microsoft.com/office/powerpoint/2010/main" val="121785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1A7C5-9745-412D-90BE-ADFC5B848835}" type="slidenum">
              <a:rPr lang="en-US" smtClean="0"/>
              <a:t>4</a:t>
            </a:fld>
            <a:endParaRPr lang="en-US"/>
          </a:p>
        </p:txBody>
      </p:sp>
    </p:spTree>
    <p:extLst>
      <p:ext uri="{BB962C8B-B14F-4D97-AF65-F5344CB8AC3E}">
        <p14:creationId xmlns:p14="http://schemas.microsoft.com/office/powerpoint/2010/main" val="273515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1A7C5-9745-412D-90BE-ADFC5B848835}" type="slidenum">
              <a:rPr lang="en-US" smtClean="0"/>
              <a:t>5</a:t>
            </a:fld>
            <a:endParaRPr lang="en-US"/>
          </a:p>
        </p:txBody>
      </p:sp>
    </p:spTree>
    <p:extLst>
      <p:ext uri="{BB962C8B-B14F-4D97-AF65-F5344CB8AC3E}">
        <p14:creationId xmlns:p14="http://schemas.microsoft.com/office/powerpoint/2010/main" val="107080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1A7C5-9745-412D-90BE-ADFC5B848835}" type="slidenum">
              <a:rPr lang="en-US" smtClean="0"/>
              <a:t>6</a:t>
            </a:fld>
            <a:endParaRPr lang="en-US"/>
          </a:p>
        </p:txBody>
      </p:sp>
    </p:spTree>
    <p:extLst>
      <p:ext uri="{BB962C8B-B14F-4D97-AF65-F5344CB8AC3E}">
        <p14:creationId xmlns:p14="http://schemas.microsoft.com/office/powerpoint/2010/main" val="118360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1A7C5-9745-412D-90BE-ADFC5B848835}" type="slidenum">
              <a:rPr lang="en-US" smtClean="0"/>
              <a:t>7</a:t>
            </a:fld>
            <a:endParaRPr lang="en-US"/>
          </a:p>
        </p:txBody>
      </p:sp>
    </p:spTree>
    <p:extLst>
      <p:ext uri="{BB962C8B-B14F-4D97-AF65-F5344CB8AC3E}">
        <p14:creationId xmlns:p14="http://schemas.microsoft.com/office/powerpoint/2010/main" val="100455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1A7C5-9745-412D-90BE-ADFC5B848835}" type="slidenum">
              <a:rPr lang="en-US" smtClean="0"/>
              <a:t>8</a:t>
            </a:fld>
            <a:endParaRPr lang="en-US"/>
          </a:p>
        </p:txBody>
      </p:sp>
    </p:spTree>
    <p:extLst>
      <p:ext uri="{BB962C8B-B14F-4D97-AF65-F5344CB8AC3E}">
        <p14:creationId xmlns:p14="http://schemas.microsoft.com/office/powerpoint/2010/main" val="331303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1A7C5-9745-412D-90BE-ADFC5B848835}" type="slidenum">
              <a:rPr lang="en-US" smtClean="0"/>
              <a:t>9</a:t>
            </a:fld>
            <a:endParaRPr lang="en-US"/>
          </a:p>
        </p:txBody>
      </p:sp>
    </p:spTree>
    <p:extLst>
      <p:ext uri="{BB962C8B-B14F-4D97-AF65-F5344CB8AC3E}">
        <p14:creationId xmlns:p14="http://schemas.microsoft.com/office/powerpoint/2010/main" val="348652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96968" y="1979167"/>
            <a:ext cx="3798062" cy="635000"/>
          </a:xfrm>
          <a:prstGeom prst="rect">
            <a:avLst/>
          </a:prstGeom>
        </p:spPr>
        <p:txBody>
          <a:bodyPr wrap="square" lIns="0" tIns="0" rIns="0" bIns="0">
            <a:spAutoFit/>
          </a:bodyPr>
          <a:lstStyle>
            <a:lvl1pPr>
              <a:defRPr sz="4000" b="0" i="0">
                <a:solidFill>
                  <a:srgbClr val="442F60"/>
                </a:solidFill>
                <a:latin typeface="Open Sans"/>
                <a:cs typeface="Open Sans"/>
              </a:defRPr>
            </a:lvl1pPr>
          </a:lstStyle>
          <a:p>
            <a:endParaRPr/>
          </a:p>
        </p:txBody>
      </p:sp>
      <p:sp>
        <p:nvSpPr>
          <p:cNvPr id="3" name="Holder 3"/>
          <p:cNvSpPr>
            <a:spLocks noGrp="1"/>
          </p:cNvSpPr>
          <p:nvPr>
            <p:ph type="subTitle" idx="4"/>
          </p:nvPr>
        </p:nvSpPr>
        <p:spPr>
          <a:xfrm>
            <a:off x="1506474" y="4535881"/>
            <a:ext cx="9179051" cy="787400"/>
          </a:xfrm>
          <a:prstGeom prst="rect">
            <a:avLst/>
          </a:prstGeom>
        </p:spPr>
        <p:txBody>
          <a:bodyPr wrap="square" lIns="0" tIns="0" rIns="0" bIns="0">
            <a:spAutoFit/>
          </a:bodyPr>
          <a:lstStyle>
            <a:lvl1pPr>
              <a:defRPr sz="2500" b="0" i="0">
                <a:solidFill>
                  <a:srgbClr val="666666"/>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sz="4800" b="0" i="0">
                <a:solidFill>
                  <a:srgbClr val="422C60"/>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Open Sans"/>
                <a:cs typeface="Open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solidFill>
            <a:srgbClr val="EAEAEA"/>
          </a:solidFill>
        </p:spPr>
        <p:txBody>
          <a:bodyPr wrap="square" lIns="0" tIns="0" rIns="0" bIns="0" rtlCol="0"/>
          <a:lstStyle/>
          <a:p>
            <a:endParaRPr/>
          </a:p>
        </p:txBody>
      </p:sp>
      <p:sp>
        <p:nvSpPr>
          <p:cNvPr id="17" name="bk object 17"/>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ln w="12700">
            <a:solidFill>
              <a:srgbClr val="DFDFDF"/>
            </a:solidFill>
          </a:ln>
        </p:spPr>
        <p:txBody>
          <a:bodyPr wrap="square" lIns="0" tIns="0" rIns="0" bIns="0" rtlCol="0"/>
          <a:lstStyle/>
          <a:p>
            <a:endParaRPr/>
          </a:p>
        </p:txBody>
      </p:sp>
      <p:sp>
        <p:nvSpPr>
          <p:cNvPr id="18" name="bk object 18"/>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solidFill>
            <a:srgbClr val="FFFFFF"/>
          </a:solidFill>
        </p:spPr>
        <p:txBody>
          <a:bodyPr wrap="square" lIns="0" tIns="0" rIns="0" bIns="0" rtlCol="0"/>
          <a:lstStyle/>
          <a:p>
            <a:endParaRPr/>
          </a:p>
        </p:txBody>
      </p:sp>
      <p:sp>
        <p:nvSpPr>
          <p:cNvPr id="19" name="bk object 19"/>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ln w="12700">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solidFill>
            <a:srgbClr val="EAEAEA"/>
          </a:solidFill>
        </p:spPr>
        <p:txBody>
          <a:bodyPr wrap="square" lIns="0" tIns="0" rIns="0" bIns="0" rtlCol="0"/>
          <a:lstStyle/>
          <a:p>
            <a:endParaRPr/>
          </a:p>
        </p:txBody>
      </p:sp>
      <p:sp>
        <p:nvSpPr>
          <p:cNvPr id="17" name="bk object 17"/>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ln w="12700">
            <a:solidFill>
              <a:srgbClr val="DFDFDF"/>
            </a:solidFill>
          </a:ln>
        </p:spPr>
        <p:txBody>
          <a:bodyPr wrap="square" lIns="0" tIns="0" rIns="0" bIns="0" rtlCol="0"/>
          <a:lstStyle/>
          <a:p>
            <a:endParaRPr/>
          </a:p>
        </p:txBody>
      </p:sp>
      <p:sp>
        <p:nvSpPr>
          <p:cNvPr id="18" name="bk object 18"/>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solidFill>
            <a:srgbClr val="FFFFFF"/>
          </a:solidFill>
        </p:spPr>
        <p:txBody>
          <a:bodyPr wrap="square" lIns="0" tIns="0" rIns="0" bIns="0" rtlCol="0"/>
          <a:lstStyle/>
          <a:p>
            <a:endParaRPr/>
          </a:p>
        </p:txBody>
      </p:sp>
      <p:sp>
        <p:nvSpPr>
          <p:cNvPr id="19" name="bk object 19"/>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ln w="12700">
            <a:solidFill>
              <a:srgbClr val="FFFFFF"/>
            </a:solidFill>
          </a:ln>
        </p:spPr>
        <p:txBody>
          <a:bodyPr wrap="square" lIns="0" tIns="0" rIns="0" bIns="0" rtlCol="0"/>
          <a:lstStyle/>
          <a:p>
            <a:endParaRPr/>
          </a:p>
        </p:txBody>
      </p:sp>
      <p:sp>
        <p:nvSpPr>
          <p:cNvPr id="20" name="bk object 20"/>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solidFill>
            <a:srgbClr val="EAEAEA"/>
          </a:solidFill>
        </p:spPr>
        <p:txBody>
          <a:bodyPr wrap="square" lIns="0" tIns="0" rIns="0" bIns="0" rtlCol="0"/>
          <a:lstStyle/>
          <a:p>
            <a:endParaRPr/>
          </a:p>
        </p:txBody>
      </p:sp>
      <p:sp>
        <p:nvSpPr>
          <p:cNvPr id="21" name="bk object 21"/>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a:p>
        </p:txBody>
      </p:sp>
      <p:sp>
        <p:nvSpPr>
          <p:cNvPr id="2" name="Holder 2"/>
          <p:cNvSpPr>
            <a:spLocks noGrp="1"/>
          </p:cNvSpPr>
          <p:nvPr>
            <p:ph type="title"/>
          </p:nvPr>
        </p:nvSpPr>
        <p:spPr>
          <a:xfrm>
            <a:off x="4207509" y="1574114"/>
            <a:ext cx="3776980" cy="940435"/>
          </a:xfrm>
          <a:prstGeom prst="rect">
            <a:avLst/>
          </a:prstGeom>
        </p:spPr>
        <p:txBody>
          <a:bodyPr wrap="square" lIns="0" tIns="0" rIns="0" bIns="0">
            <a:spAutoFit/>
          </a:bodyPr>
          <a:lstStyle>
            <a:lvl1pPr>
              <a:defRPr sz="6000" b="0" i="0">
                <a:solidFill>
                  <a:schemeClr val="bg1"/>
                </a:solidFill>
                <a:latin typeface="Open Sans"/>
                <a:cs typeface="Open Sans"/>
              </a:defRPr>
            </a:lvl1pPr>
          </a:lstStyle>
          <a:p>
            <a:endParaRPr/>
          </a:p>
        </p:txBody>
      </p:sp>
      <p:sp>
        <p:nvSpPr>
          <p:cNvPr id="3" name="Holder 3"/>
          <p:cNvSpPr>
            <a:spLocks noGrp="1"/>
          </p:cNvSpPr>
          <p:nvPr>
            <p:ph type="body" idx="1"/>
          </p:nvPr>
        </p:nvSpPr>
        <p:spPr>
          <a:xfrm>
            <a:off x="2226945" y="2355596"/>
            <a:ext cx="7738109" cy="1489075"/>
          </a:xfrm>
          <a:prstGeom prst="rect">
            <a:avLst/>
          </a:prstGeom>
        </p:spPr>
        <p:txBody>
          <a:bodyPr wrap="square" lIns="0" tIns="0" rIns="0" bIns="0">
            <a:spAutoFit/>
          </a:bodyPr>
          <a:lstStyle>
            <a:lvl1pPr>
              <a:defRPr sz="4800" b="0" i="0">
                <a:solidFill>
                  <a:srgbClr val="422C60"/>
                </a:solidFill>
                <a:latin typeface="Open Sans"/>
                <a:cs typeface="Open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solidFill>
            <a:srgbClr val="EAEAEA"/>
          </a:solidFill>
        </p:spPr>
        <p:txBody>
          <a:bodyPr wrap="square" lIns="0" tIns="0" rIns="0" bIns="0" rtlCol="0"/>
          <a:lstStyle/>
          <a:p>
            <a:endParaRPr dirty="0"/>
          </a:p>
        </p:txBody>
      </p:sp>
      <p:sp>
        <p:nvSpPr>
          <p:cNvPr id="3" name="object 3"/>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ln w="12700">
            <a:solidFill>
              <a:srgbClr val="DFDFDF"/>
            </a:solidFill>
          </a:ln>
        </p:spPr>
        <p:txBody>
          <a:bodyPr wrap="square" lIns="0" tIns="0" rIns="0" bIns="0" rtlCol="0"/>
          <a:lstStyle/>
          <a:p>
            <a:endParaRPr dirty="0"/>
          </a:p>
        </p:txBody>
      </p:sp>
      <p:sp>
        <p:nvSpPr>
          <p:cNvPr id="4" name="object 4"/>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solidFill>
            <a:srgbClr val="FFFFFF"/>
          </a:solidFill>
        </p:spPr>
        <p:txBody>
          <a:bodyPr wrap="square" lIns="0" tIns="0" rIns="0" bIns="0" rtlCol="0"/>
          <a:lstStyle/>
          <a:p>
            <a:endParaRPr dirty="0"/>
          </a:p>
        </p:txBody>
      </p:sp>
      <p:sp>
        <p:nvSpPr>
          <p:cNvPr id="5" name="object 5"/>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ln w="12700">
            <a:solidFill>
              <a:srgbClr val="FFFFFF"/>
            </a:solidFill>
          </a:ln>
        </p:spPr>
        <p:txBody>
          <a:bodyPr wrap="square" lIns="0" tIns="0" rIns="0" bIns="0" rtlCol="0"/>
          <a:lstStyle/>
          <a:p>
            <a:endParaRPr dirty="0"/>
          </a:p>
        </p:txBody>
      </p:sp>
      <p:sp>
        <p:nvSpPr>
          <p:cNvPr id="6" name="object 6"/>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solidFill>
            <a:srgbClr val="EAEAEA"/>
          </a:solidFill>
        </p:spPr>
        <p:txBody>
          <a:bodyPr wrap="square" lIns="0" tIns="0" rIns="0" bIns="0" rtlCol="0"/>
          <a:lstStyle/>
          <a:p>
            <a:endParaRPr dirty="0"/>
          </a:p>
        </p:txBody>
      </p:sp>
      <p:sp>
        <p:nvSpPr>
          <p:cNvPr id="7" name="object 7"/>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dirty="0"/>
          </a:p>
        </p:txBody>
      </p:sp>
      <p:sp>
        <p:nvSpPr>
          <p:cNvPr id="9" name="object 9"/>
          <p:cNvSpPr/>
          <p:nvPr/>
        </p:nvSpPr>
        <p:spPr>
          <a:xfrm>
            <a:off x="4704588" y="1381677"/>
            <a:ext cx="2752343" cy="2531364"/>
          </a:xfrm>
          <a:prstGeom prst="rect">
            <a:avLst/>
          </a:prstGeom>
          <a:blipFill>
            <a:blip r:embed="rId2" cstate="print"/>
            <a:stretch>
              <a:fillRect/>
            </a:stretch>
          </a:blipFill>
        </p:spPr>
        <p:txBody>
          <a:bodyPr wrap="square" lIns="0" tIns="0" rIns="0" bIns="0" rtlCol="0"/>
          <a:lstStyle/>
          <a:p>
            <a:endParaRPr dirty="0"/>
          </a:p>
        </p:txBody>
      </p:sp>
      <p:sp>
        <p:nvSpPr>
          <p:cNvPr id="11" name="object 11"/>
          <p:cNvSpPr txBox="1"/>
          <p:nvPr/>
        </p:nvSpPr>
        <p:spPr>
          <a:xfrm>
            <a:off x="2272030" y="4332141"/>
            <a:ext cx="7647940" cy="627736"/>
          </a:xfrm>
          <a:prstGeom prst="rect">
            <a:avLst/>
          </a:prstGeom>
        </p:spPr>
        <p:txBody>
          <a:bodyPr vert="horz" wrap="square" lIns="0" tIns="12065" rIns="0" bIns="0" rtlCol="0">
            <a:spAutoFit/>
          </a:bodyPr>
          <a:lstStyle/>
          <a:p>
            <a:pPr marL="1242695" marR="5080" indent="-1230630" algn="ctr">
              <a:lnSpc>
                <a:spcPct val="100000"/>
              </a:lnSpc>
              <a:spcBef>
                <a:spcPts val="95"/>
              </a:spcBef>
            </a:pPr>
            <a:r>
              <a:rPr lang="en-US" sz="4000" spc="-10" dirty="0">
                <a:solidFill>
                  <a:srgbClr val="442F60"/>
                </a:solidFill>
                <a:latin typeface="Open Sans"/>
                <a:cs typeface="Open Sans"/>
              </a:rPr>
              <a:t>Advanced Fraud Tools</a:t>
            </a:r>
            <a:endParaRPr sz="4000" dirty="0">
              <a:latin typeface="Open Sans"/>
              <a:cs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50698" y="2953985"/>
            <a:ext cx="9388475" cy="1243930"/>
          </a:xfrm>
          <a:prstGeom prst="rect">
            <a:avLst/>
          </a:prstGeom>
        </p:spPr>
        <p:txBody>
          <a:bodyPr vert="horz" wrap="square" lIns="0" tIns="12700" rIns="0" bIns="0" rtlCol="0">
            <a:spAutoFit/>
          </a:bodyPr>
          <a:lstStyle/>
          <a:p>
            <a:pPr marL="12700" algn="ctr">
              <a:lnSpc>
                <a:spcPct val="100000"/>
              </a:lnSpc>
              <a:spcBef>
                <a:spcPts val="100"/>
              </a:spcBef>
            </a:pPr>
            <a:r>
              <a:rPr lang="en-US" sz="4000" b="1" spc="-15" dirty="0">
                <a:solidFill>
                  <a:srgbClr val="FFFFFF"/>
                </a:solidFill>
                <a:latin typeface="Open Sans" panose="020B0606030504020204" pitchFamily="34" charset="0"/>
                <a:ea typeface="Open Sans" panose="020B0606030504020204" pitchFamily="34" charset="0"/>
                <a:cs typeface="Open Sans" panose="020B0606030504020204" pitchFamily="34" charset="0"/>
              </a:rPr>
              <a:t>Prevent online payment fraud before it happens at your hotel </a:t>
            </a:r>
            <a:endParaRPr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82160" y="2971800"/>
            <a:ext cx="3027680" cy="0"/>
          </a:xfrm>
          <a:custGeom>
            <a:avLst/>
            <a:gdLst/>
            <a:ahLst/>
            <a:cxnLst/>
            <a:rect l="l" t="t" r="r" b="b"/>
            <a:pathLst>
              <a:path w="3027679">
                <a:moveTo>
                  <a:pt x="0" y="0"/>
                </a:moveTo>
                <a:lnTo>
                  <a:pt x="3027299" y="0"/>
                </a:lnTo>
              </a:path>
            </a:pathLst>
          </a:custGeom>
          <a:ln w="38100">
            <a:solidFill>
              <a:srgbClr val="422C60"/>
            </a:solidFill>
          </a:ln>
        </p:spPr>
        <p:txBody>
          <a:bodyPr wrap="square" lIns="0" tIns="0" rIns="0" bIns="0" rtlCol="0"/>
          <a:lstStyle/>
          <a:p>
            <a:endParaRPr/>
          </a:p>
        </p:txBody>
      </p:sp>
      <p:sp>
        <p:nvSpPr>
          <p:cNvPr id="3" name="object 3"/>
          <p:cNvSpPr txBox="1">
            <a:spLocks noGrp="1"/>
          </p:cNvSpPr>
          <p:nvPr>
            <p:ph type="title"/>
          </p:nvPr>
        </p:nvSpPr>
        <p:spPr>
          <a:xfrm>
            <a:off x="3429000" y="2057400"/>
            <a:ext cx="5867400" cy="628377"/>
          </a:xfrm>
          <a:prstGeom prst="rect">
            <a:avLst/>
          </a:prstGeom>
        </p:spPr>
        <p:txBody>
          <a:bodyPr vert="horz" wrap="square" lIns="0" tIns="12700" rIns="0" bIns="0" rtlCol="0">
            <a:spAutoFit/>
          </a:bodyPr>
          <a:lstStyle/>
          <a:p>
            <a:pPr marL="12700">
              <a:lnSpc>
                <a:spcPct val="100000"/>
              </a:lnSpc>
              <a:spcBef>
                <a:spcPts val="100"/>
              </a:spcBef>
            </a:pPr>
            <a:r>
              <a:rPr lang="en-US" sz="4000" spc="-5" dirty="0">
                <a:solidFill>
                  <a:srgbClr val="422C60"/>
                </a:solidFill>
              </a:rPr>
              <a:t>The Current Challenge</a:t>
            </a:r>
            <a:endParaRPr sz="4000" dirty="0"/>
          </a:p>
        </p:txBody>
      </p:sp>
      <p:sp>
        <p:nvSpPr>
          <p:cNvPr id="6" name="object 6"/>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948E5D77-97A0-4B05-BAE0-EE9516B52485}"/>
              </a:ext>
            </a:extLst>
          </p:cNvPr>
          <p:cNvSpPr txBox="1"/>
          <p:nvPr/>
        </p:nvSpPr>
        <p:spPr>
          <a:xfrm>
            <a:off x="2027434" y="3429000"/>
            <a:ext cx="9051532" cy="1754326"/>
          </a:xfrm>
          <a:prstGeom prst="rect">
            <a:avLst/>
          </a:prstGeom>
          <a:noFill/>
        </p:spPr>
        <p:txBody>
          <a:bodyPr wrap="square" rtlCol="0">
            <a:spAutoFit/>
          </a:bodyPr>
          <a:lstStyle/>
          <a:p>
            <a:r>
              <a:rPr lang="en-US" dirty="0">
                <a:latin typeface="Open Sans"/>
                <a:ea typeface="+mn-lt"/>
                <a:cs typeface="+mn-lt"/>
              </a:rPr>
              <a:t>Fraudsters are committing online payment fraud through third-party bookings and same-day bookings. The fraudster will book a room using a stolen credit card, stay at the hotel, and check out before the cardholder is even aware that their card number has been stolen. Once the card has been charged, that’s when the cardholder realizes that their number has been compromised. This leads to requesting a chargeback, which ultimately impacts the hotel’s bottom line. </a:t>
            </a:r>
            <a:endParaRPr lang="en-US" dirty="0">
              <a:latin typeface="Open Sans"/>
            </a:endParaRPr>
          </a:p>
        </p:txBody>
      </p:sp>
      <p:pic>
        <p:nvPicPr>
          <p:cNvPr id="8" name="Graphic 7" descr="Puzzle">
            <a:extLst>
              <a:ext uri="{FF2B5EF4-FFF2-40B4-BE49-F238E27FC236}">
                <a16:creationId xmlns:a16="http://schemas.microsoft.com/office/drawing/2014/main" id="{53873585-EDE5-4DFB-99CF-42C7ABE97D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746496"/>
            <a:ext cx="914400" cy="914400"/>
          </a:xfrm>
          <a:prstGeom prst="rect">
            <a:avLst/>
          </a:prstGeom>
        </p:spPr>
      </p:pic>
    </p:spTree>
    <p:extLst>
      <p:ext uri="{BB962C8B-B14F-4D97-AF65-F5344CB8AC3E}">
        <p14:creationId xmlns:p14="http://schemas.microsoft.com/office/powerpoint/2010/main" val="72326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F469AC-62BC-4A0C-B6A0-3A42F1FC2FF4}"/>
              </a:ext>
            </a:extLst>
          </p:cNvPr>
          <p:cNvSpPr/>
          <p:nvPr/>
        </p:nvSpPr>
        <p:spPr>
          <a:xfrm>
            <a:off x="0" y="0"/>
            <a:ext cx="3658578" cy="6858000"/>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2AE73FED-07BE-4B23-BB5F-707AA93183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6698" y="5605209"/>
            <a:ext cx="687233" cy="687233"/>
          </a:xfrm>
          <a:prstGeom prst="rect">
            <a:avLst/>
          </a:prstGeom>
        </p:spPr>
      </p:pic>
      <p:sp>
        <p:nvSpPr>
          <p:cNvPr id="13" name="TextBox 12">
            <a:extLst>
              <a:ext uri="{FF2B5EF4-FFF2-40B4-BE49-F238E27FC236}">
                <a16:creationId xmlns:a16="http://schemas.microsoft.com/office/drawing/2014/main" id="{E2D1BAE7-4DAF-42F1-93DC-720A0C283907}"/>
              </a:ext>
            </a:extLst>
          </p:cNvPr>
          <p:cNvSpPr txBox="1"/>
          <p:nvPr/>
        </p:nvSpPr>
        <p:spPr>
          <a:xfrm>
            <a:off x="4477691" y="900747"/>
            <a:ext cx="6370332" cy="646331"/>
          </a:xfrm>
          <a:prstGeom prst="rect">
            <a:avLst/>
          </a:prstGeom>
          <a:noFill/>
        </p:spPr>
        <p:txBody>
          <a:bodyPr wrap="square" rtlCol="0" anchor="t">
            <a:spAutoFit/>
          </a:bodyP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443061"/>
                </a:solidFill>
                <a:latin typeface="Open Sans"/>
                <a:ea typeface="+mn-lt"/>
                <a:cs typeface="+mn-lt"/>
              </a:rPr>
              <a:t>Help detect potential fraud before it leads to chargebacks</a:t>
            </a:r>
            <a:endParaRPr lang="en-US">
              <a:solidFill>
                <a:srgbClr val="443061"/>
              </a:solidFill>
              <a:latin typeface="Open Sans"/>
              <a:cs typeface="Calibri"/>
            </a:endParaRPr>
          </a:p>
          <a:p>
            <a:endParaRPr lang="en-US" dirty="0">
              <a:solidFill>
                <a:srgbClr val="443061"/>
              </a:solidFill>
              <a:latin typeface="Open Sans" charset="0"/>
              <a:ea typeface="Open Sans" charset="0"/>
              <a:cs typeface="Open Sans" charset="0"/>
            </a:endParaRPr>
          </a:p>
        </p:txBody>
      </p:sp>
      <p:sp>
        <p:nvSpPr>
          <p:cNvPr id="14" name="Прямоугольник 4">
            <a:extLst>
              <a:ext uri="{FF2B5EF4-FFF2-40B4-BE49-F238E27FC236}">
                <a16:creationId xmlns:a16="http://schemas.microsoft.com/office/drawing/2014/main" id="{F08E9E4F-F576-404B-A572-D3A614EFE96D}"/>
              </a:ext>
            </a:extLst>
          </p:cNvPr>
          <p:cNvSpPr/>
          <p:nvPr/>
        </p:nvSpPr>
        <p:spPr>
          <a:xfrm>
            <a:off x="4290654" y="799228"/>
            <a:ext cx="73053" cy="572371"/>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ru-RU" sz="2400"/>
          </a:p>
        </p:txBody>
      </p:sp>
      <p:sp>
        <p:nvSpPr>
          <p:cNvPr id="15" name="TextBox 14">
            <a:extLst>
              <a:ext uri="{FF2B5EF4-FFF2-40B4-BE49-F238E27FC236}">
                <a16:creationId xmlns:a16="http://schemas.microsoft.com/office/drawing/2014/main" id="{7FEBC8CB-6F21-4DAD-9A5A-BCBA74ACBD5E}"/>
              </a:ext>
            </a:extLst>
          </p:cNvPr>
          <p:cNvSpPr txBox="1"/>
          <p:nvPr/>
        </p:nvSpPr>
        <p:spPr>
          <a:xfrm>
            <a:off x="4477691" y="2092450"/>
            <a:ext cx="6370332" cy="369332"/>
          </a:xfrm>
          <a:prstGeom prst="rect">
            <a:avLst/>
          </a:prstGeom>
          <a:noFill/>
        </p:spPr>
        <p:txBody>
          <a:bodyPr wrap="square" rtlCol="0">
            <a:spAutoFit/>
          </a:bodyP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443061"/>
                </a:solidFill>
                <a:latin typeface="Open Sans" charset="0"/>
                <a:ea typeface="Open Sans" charset="0"/>
                <a:cs typeface="Open Sans" charset="0"/>
              </a:rPr>
              <a:t>Improve your hotel’s bottom line</a:t>
            </a:r>
            <a:endParaRPr lang="ru-RU" dirty="0">
              <a:solidFill>
                <a:srgbClr val="443061"/>
              </a:solidFill>
              <a:latin typeface="Open Sans" charset="0"/>
              <a:ea typeface="Open Sans" charset="0"/>
              <a:cs typeface="Open Sans" charset="0"/>
            </a:endParaRPr>
          </a:p>
        </p:txBody>
      </p:sp>
      <p:sp>
        <p:nvSpPr>
          <p:cNvPr id="17" name="Прямоугольник 4">
            <a:extLst>
              <a:ext uri="{FF2B5EF4-FFF2-40B4-BE49-F238E27FC236}">
                <a16:creationId xmlns:a16="http://schemas.microsoft.com/office/drawing/2014/main" id="{CFBE255D-A3B6-46C9-9E60-0CDE895C9743}"/>
              </a:ext>
            </a:extLst>
          </p:cNvPr>
          <p:cNvSpPr/>
          <p:nvPr/>
        </p:nvSpPr>
        <p:spPr>
          <a:xfrm>
            <a:off x="4304122" y="1983606"/>
            <a:ext cx="73052" cy="572370"/>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ru-RU" sz="2400"/>
          </a:p>
        </p:txBody>
      </p:sp>
      <p:sp>
        <p:nvSpPr>
          <p:cNvPr id="19" name="TextBox 18">
            <a:extLst>
              <a:ext uri="{FF2B5EF4-FFF2-40B4-BE49-F238E27FC236}">
                <a16:creationId xmlns:a16="http://schemas.microsoft.com/office/drawing/2014/main" id="{1104C737-B34B-4E01-B9F8-8077CC9759CB}"/>
              </a:ext>
            </a:extLst>
          </p:cNvPr>
          <p:cNvSpPr txBox="1"/>
          <p:nvPr/>
        </p:nvSpPr>
        <p:spPr>
          <a:xfrm>
            <a:off x="4477691" y="3236114"/>
            <a:ext cx="6370332" cy="369332"/>
          </a:xfrm>
          <a:prstGeom prst="rect">
            <a:avLst/>
          </a:prstGeom>
          <a:noFill/>
        </p:spPr>
        <p:txBody>
          <a:bodyPr wrap="square" rtlCol="0">
            <a:spAutoFit/>
          </a:bodyP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443061"/>
                </a:solidFill>
                <a:latin typeface="Open Sans" charset="0"/>
                <a:ea typeface="Open Sans" charset="0"/>
                <a:cs typeface="Open Sans" charset="0"/>
              </a:rPr>
              <a:t>Preserve your hotel’s reputation</a:t>
            </a:r>
            <a:endParaRPr lang="ru-RU" dirty="0">
              <a:solidFill>
                <a:srgbClr val="443061"/>
              </a:solidFill>
              <a:latin typeface="Open Sans" charset="0"/>
              <a:ea typeface="Open Sans" charset="0"/>
              <a:cs typeface="Open Sans" charset="0"/>
            </a:endParaRPr>
          </a:p>
        </p:txBody>
      </p:sp>
      <p:sp>
        <p:nvSpPr>
          <p:cNvPr id="21" name="TextBox 20">
            <a:extLst>
              <a:ext uri="{FF2B5EF4-FFF2-40B4-BE49-F238E27FC236}">
                <a16:creationId xmlns:a16="http://schemas.microsoft.com/office/drawing/2014/main" id="{7707516C-DAFF-496E-9A5C-DEE9E38A3EB6}"/>
              </a:ext>
            </a:extLst>
          </p:cNvPr>
          <p:cNvSpPr txBox="1"/>
          <p:nvPr/>
        </p:nvSpPr>
        <p:spPr>
          <a:xfrm>
            <a:off x="4490166" y="4368972"/>
            <a:ext cx="6370332" cy="369332"/>
          </a:xfrm>
          <a:prstGeom prst="rect">
            <a:avLst/>
          </a:prstGeom>
          <a:noFill/>
        </p:spPr>
        <p:txBody>
          <a:bodyPr wrap="square" rtlCol="0">
            <a:spAutoFit/>
          </a:bodyP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443061"/>
                </a:solidFill>
                <a:latin typeface="Open Sans" charset="0"/>
                <a:ea typeface="Open Sans" charset="0"/>
                <a:cs typeface="Open Sans" charset="0"/>
              </a:rPr>
              <a:t>Increase operational efficiency</a:t>
            </a:r>
            <a:endParaRPr lang="ru-RU" dirty="0">
              <a:solidFill>
                <a:srgbClr val="443061"/>
              </a:solidFill>
              <a:latin typeface="Open Sans" charset="0"/>
              <a:ea typeface="Open Sans" charset="0"/>
              <a:cs typeface="Open Sans" charset="0"/>
            </a:endParaRPr>
          </a:p>
        </p:txBody>
      </p:sp>
      <p:sp>
        <p:nvSpPr>
          <p:cNvPr id="25" name="TextBox 24">
            <a:extLst>
              <a:ext uri="{FF2B5EF4-FFF2-40B4-BE49-F238E27FC236}">
                <a16:creationId xmlns:a16="http://schemas.microsoft.com/office/drawing/2014/main" id="{37FEBC8D-3400-471F-9614-2B10194C3122}"/>
              </a:ext>
            </a:extLst>
          </p:cNvPr>
          <p:cNvSpPr txBox="1"/>
          <p:nvPr/>
        </p:nvSpPr>
        <p:spPr>
          <a:xfrm>
            <a:off x="4490166" y="5605209"/>
            <a:ext cx="6370332" cy="369332"/>
          </a:xfrm>
          <a:prstGeom prst="rect">
            <a:avLst/>
          </a:prstGeom>
          <a:noFill/>
        </p:spPr>
        <p:txBody>
          <a:bodyPr wrap="square" rtlCol="0">
            <a:spAutoFit/>
          </a:bodyP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443061"/>
                </a:solidFill>
                <a:latin typeface="Open Sans" charset="0"/>
                <a:ea typeface="Open Sans" charset="0"/>
                <a:cs typeface="Open Sans" charset="0"/>
              </a:rPr>
              <a:t>Enhance existing fraud prevention methods</a:t>
            </a:r>
            <a:endParaRPr lang="ru-RU" dirty="0">
              <a:solidFill>
                <a:srgbClr val="443061"/>
              </a:solidFill>
              <a:latin typeface="Open Sans" charset="0"/>
              <a:ea typeface="Open Sans" charset="0"/>
              <a:cs typeface="Open Sans" charset="0"/>
            </a:endParaRPr>
          </a:p>
        </p:txBody>
      </p:sp>
      <p:sp>
        <p:nvSpPr>
          <p:cNvPr id="28" name="Rectangle 27">
            <a:extLst>
              <a:ext uri="{FF2B5EF4-FFF2-40B4-BE49-F238E27FC236}">
                <a16:creationId xmlns:a16="http://schemas.microsoft.com/office/drawing/2014/main" id="{A58D7F96-98C7-4C33-9113-99941FFC8C22}"/>
              </a:ext>
            </a:extLst>
          </p:cNvPr>
          <p:cNvSpPr/>
          <p:nvPr/>
        </p:nvSpPr>
        <p:spPr>
          <a:xfrm>
            <a:off x="213291" y="2140885"/>
            <a:ext cx="3231996" cy="1323439"/>
          </a:xfrm>
          <a:prstGeom prst="rect">
            <a:avLst/>
          </a:prstGeom>
        </p:spPr>
        <p:txBody>
          <a:bodyPr wrap="square">
            <a:spAutoFit/>
          </a:bodyPr>
          <a:lstStyle/>
          <a:p>
            <a:pPr algn="ctr"/>
            <a:r>
              <a:rPr lang="en-US" sz="4000" b="1" spc="-5" dirty="0">
                <a:solidFill>
                  <a:schemeClr val="bg1">
                    <a:lumMod val="95000"/>
                  </a:schemeClr>
                </a:solidFill>
                <a:latin typeface="Open Sans"/>
                <a:cs typeface="Open Sans"/>
              </a:rPr>
              <a:t>How Does</a:t>
            </a:r>
          </a:p>
          <a:p>
            <a:pPr algn="ctr"/>
            <a:r>
              <a:rPr lang="en-US" sz="4000" b="1" spc="-5" dirty="0">
                <a:solidFill>
                  <a:schemeClr val="bg1">
                    <a:lumMod val="95000"/>
                  </a:schemeClr>
                </a:solidFill>
                <a:latin typeface="Open Sans"/>
                <a:cs typeface="Open Sans"/>
              </a:rPr>
              <a:t> It Help</a:t>
            </a:r>
            <a:endParaRPr lang="en-US" sz="4000" dirty="0">
              <a:solidFill>
                <a:schemeClr val="bg1">
                  <a:lumMod val="95000"/>
                </a:schemeClr>
              </a:solidFill>
            </a:endParaRPr>
          </a:p>
        </p:txBody>
      </p:sp>
      <p:sp>
        <p:nvSpPr>
          <p:cNvPr id="29" name="Прямоугольник 4">
            <a:extLst>
              <a:ext uri="{FF2B5EF4-FFF2-40B4-BE49-F238E27FC236}">
                <a16:creationId xmlns:a16="http://schemas.microsoft.com/office/drawing/2014/main" id="{2058ACA1-B231-4840-9B14-D1B562E650B9}"/>
              </a:ext>
            </a:extLst>
          </p:cNvPr>
          <p:cNvSpPr/>
          <p:nvPr/>
        </p:nvSpPr>
        <p:spPr>
          <a:xfrm>
            <a:off x="4315008" y="3126606"/>
            <a:ext cx="73052" cy="572370"/>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ru-RU" sz="2400"/>
          </a:p>
        </p:txBody>
      </p:sp>
      <p:sp>
        <p:nvSpPr>
          <p:cNvPr id="16" name="Прямоугольник 4">
            <a:extLst>
              <a:ext uri="{FF2B5EF4-FFF2-40B4-BE49-F238E27FC236}">
                <a16:creationId xmlns:a16="http://schemas.microsoft.com/office/drawing/2014/main" id="{4DF7B260-6CB7-4394-A2DB-90E4EA67296D}"/>
              </a:ext>
            </a:extLst>
          </p:cNvPr>
          <p:cNvSpPr/>
          <p:nvPr/>
        </p:nvSpPr>
        <p:spPr>
          <a:xfrm>
            <a:off x="4325892" y="4302260"/>
            <a:ext cx="73052" cy="572370"/>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ru-RU" sz="2400"/>
          </a:p>
        </p:txBody>
      </p:sp>
      <p:sp>
        <p:nvSpPr>
          <p:cNvPr id="18" name="Прямоугольник 4">
            <a:extLst>
              <a:ext uri="{FF2B5EF4-FFF2-40B4-BE49-F238E27FC236}">
                <a16:creationId xmlns:a16="http://schemas.microsoft.com/office/drawing/2014/main" id="{B8CAAD97-6E50-4F99-8AB8-B798A4C74382}"/>
              </a:ext>
            </a:extLst>
          </p:cNvPr>
          <p:cNvSpPr/>
          <p:nvPr/>
        </p:nvSpPr>
        <p:spPr>
          <a:xfrm>
            <a:off x="4325892" y="5477914"/>
            <a:ext cx="73052" cy="572370"/>
          </a:xfrm>
          <a:prstGeom prst="rect">
            <a:avLst/>
          </a:prstGeom>
          <a:solidFill>
            <a:srgbClr val="443061"/>
          </a:solidFill>
          <a:ln w="9842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ru-RU" sz="2400"/>
          </a:p>
        </p:txBody>
      </p:sp>
    </p:spTree>
    <p:extLst>
      <p:ext uri="{BB962C8B-B14F-4D97-AF65-F5344CB8AC3E}">
        <p14:creationId xmlns:p14="http://schemas.microsoft.com/office/powerpoint/2010/main" val="17257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solidFill>
            <a:srgbClr val="EAEAEA"/>
          </a:solidFill>
        </p:spPr>
        <p:txBody>
          <a:bodyPr wrap="square" lIns="0" tIns="0" rIns="0" bIns="0" rtlCol="0"/>
          <a:lstStyle/>
          <a:p>
            <a:endParaRPr/>
          </a:p>
        </p:txBody>
      </p:sp>
      <p:sp>
        <p:nvSpPr>
          <p:cNvPr id="3" name="object 3"/>
          <p:cNvSpPr/>
          <p:nvPr/>
        </p:nvSpPr>
        <p:spPr>
          <a:xfrm>
            <a:off x="257556" y="222504"/>
            <a:ext cx="11648440" cy="6364605"/>
          </a:xfrm>
          <a:custGeom>
            <a:avLst/>
            <a:gdLst/>
            <a:ahLst/>
            <a:cxnLst/>
            <a:rect l="l" t="t" r="r" b="b"/>
            <a:pathLst>
              <a:path w="11648440" h="6364605">
                <a:moveTo>
                  <a:pt x="0" y="6364224"/>
                </a:moveTo>
                <a:lnTo>
                  <a:pt x="11647932" y="6364224"/>
                </a:lnTo>
                <a:lnTo>
                  <a:pt x="11647932" y="0"/>
                </a:lnTo>
                <a:lnTo>
                  <a:pt x="0" y="0"/>
                </a:lnTo>
                <a:lnTo>
                  <a:pt x="0" y="6364224"/>
                </a:lnTo>
                <a:close/>
              </a:path>
            </a:pathLst>
          </a:custGeom>
          <a:ln w="12700">
            <a:solidFill>
              <a:srgbClr val="DFDFDF"/>
            </a:solidFill>
          </a:ln>
        </p:spPr>
        <p:txBody>
          <a:bodyPr wrap="square" lIns="0" tIns="0" rIns="0" bIns="0" rtlCol="0"/>
          <a:lstStyle/>
          <a:p>
            <a:endParaRPr/>
          </a:p>
        </p:txBody>
      </p:sp>
      <p:sp>
        <p:nvSpPr>
          <p:cNvPr id="4" name="object 4"/>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solidFill>
            <a:srgbClr val="FFFFFF"/>
          </a:solidFill>
        </p:spPr>
        <p:txBody>
          <a:bodyPr wrap="square" lIns="0" tIns="0" rIns="0" bIns="0" rtlCol="0"/>
          <a:lstStyle/>
          <a:p>
            <a:endParaRPr/>
          </a:p>
        </p:txBody>
      </p:sp>
      <p:sp>
        <p:nvSpPr>
          <p:cNvPr id="5" name="object 5"/>
          <p:cNvSpPr/>
          <p:nvPr/>
        </p:nvSpPr>
        <p:spPr>
          <a:xfrm>
            <a:off x="355091" y="301752"/>
            <a:ext cx="11452860" cy="6187440"/>
          </a:xfrm>
          <a:custGeom>
            <a:avLst/>
            <a:gdLst/>
            <a:ahLst/>
            <a:cxnLst/>
            <a:rect l="l" t="t" r="r" b="b"/>
            <a:pathLst>
              <a:path w="11452860" h="6187440">
                <a:moveTo>
                  <a:pt x="0" y="6187440"/>
                </a:moveTo>
                <a:lnTo>
                  <a:pt x="11452860" y="6187440"/>
                </a:lnTo>
                <a:lnTo>
                  <a:pt x="11452860" y="0"/>
                </a:lnTo>
                <a:lnTo>
                  <a:pt x="0" y="0"/>
                </a:lnTo>
                <a:lnTo>
                  <a:pt x="0" y="6187440"/>
                </a:lnTo>
                <a:close/>
              </a:path>
            </a:pathLst>
          </a:custGeom>
          <a:ln w="12700">
            <a:solidFill>
              <a:srgbClr val="FFFFFF"/>
            </a:solidFill>
          </a:ln>
        </p:spPr>
        <p:txBody>
          <a:bodyPr wrap="square" lIns="0" tIns="0" rIns="0" bIns="0" rtlCol="0"/>
          <a:lstStyle/>
          <a:p>
            <a:endParaRPr/>
          </a:p>
        </p:txBody>
      </p:sp>
      <p:sp>
        <p:nvSpPr>
          <p:cNvPr id="7" name="object 7"/>
          <p:cNvSpPr/>
          <p:nvPr/>
        </p:nvSpPr>
        <p:spPr>
          <a:xfrm>
            <a:off x="452627" y="379082"/>
            <a:ext cx="11265535" cy="6050470"/>
          </a:xfrm>
          <a:custGeom>
            <a:avLst/>
            <a:gdLst/>
            <a:ahLst/>
            <a:cxnLst/>
            <a:rect l="l" t="t" r="r" b="b"/>
            <a:pathLst>
              <a:path w="11265535" h="2664460">
                <a:moveTo>
                  <a:pt x="0" y="2664269"/>
                </a:moveTo>
                <a:lnTo>
                  <a:pt x="11265408" y="2664269"/>
                </a:lnTo>
                <a:lnTo>
                  <a:pt x="11265408" y="0"/>
                </a:lnTo>
                <a:lnTo>
                  <a:pt x="0" y="0"/>
                </a:lnTo>
                <a:lnTo>
                  <a:pt x="0" y="2664269"/>
                </a:lnTo>
                <a:close/>
              </a:path>
            </a:pathLst>
          </a:custGeom>
          <a:solidFill>
            <a:srgbClr val="EAEAEA"/>
          </a:solidFill>
        </p:spPr>
        <p:txBody>
          <a:bodyPr wrap="square" lIns="0" tIns="0" rIns="0" bIns="0" rtlCol="0"/>
          <a:lstStyle/>
          <a:p>
            <a:endParaRPr/>
          </a:p>
        </p:txBody>
      </p:sp>
      <p:sp>
        <p:nvSpPr>
          <p:cNvPr id="8" name="object 8"/>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a:p>
        </p:txBody>
      </p:sp>
      <p:sp>
        <p:nvSpPr>
          <p:cNvPr id="9" name="object 9"/>
          <p:cNvSpPr/>
          <p:nvPr/>
        </p:nvSpPr>
        <p:spPr>
          <a:xfrm>
            <a:off x="496062" y="3633978"/>
            <a:ext cx="11163300" cy="71755"/>
          </a:xfrm>
          <a:custGeom>
            <a:avLst/>
            <a:gdLst/>
            <a:ahLst/>
            <a:cxnLst/>
            <a:rect l="l" t="t" r="r" b="b"/>
            <a:pathLst>
              <a:path w="11163300" h="71754">
                <a:moveTo>
                  <a:pt x="0" y="71628"/>
                </a:moveTo>
                <a:lnTo>
                  <a:pt x="11163300" y="71628"/>
                </a:lnTo>
                <a:lnTo>
                  <a:pt x="11163300" y="0"/>
                </a:lnTo>
                <a:lnTo>
                  <a:pt x="0" y="0"/>
                </a:lnTo>
                <a:lnTo>
                  <a:pt x="0" y="71628"/>
                </a:lnTo>
                <a:close/>
              </a:path>
            </a:pathLst>
          </a:custGeom>
          <a:ln w="98425">
            <a:solidFill>
              <a:srgbClr val="A2C9AE"/>
            </a:solidFill>
          </a:ln>
        </p:spPr>
        <p:txBody>
          <a:bodyPr wrap="square" lIns="0" tIns="0" rIns="0" bIns="0" rtlCol="0"/>
          <a:lstStyle/>
          <a:p>
            <a:endParaRPr/>
          </a:p>
        </p:txBody>
      </p:sp>
      <p:sp>
        <p:nvSpPr>
          <p:cNvPr id="10" name="object 10"/>
          <p:cNvSpPr/>
          <p:nvPr/>
        </p:nvSpPr>
        <p:spPr>
          <a:xfrm>
            <a:off x="1872233" y="3402329"/>
            <a:ext cx="413384" cy="210820"/>
          </a:xfrm>
          <a:custGeom>
            <a:avLst/>
            <a:gdLst/>
            <a:ahLst/>
            <a:cxnLst/>
            <a:rect l="l" t="t" r="r" b="b"/>
            <a:pathLst>
              <a:path w="413385" h="210820">
                <a:moveTo>
                  <a:pt x="206502" y="0"/>
                </a:moveTo>
                <a:lnTo>
                  <a:pt x="0" y="210312"/>
                </a:lnTo>
                <a:lnTo>
                  <a:pt x="413004" y="210312"/>
                </a:lnTo>
                <a:lnTo>
                  <a:pt x="206502" y="0"/>
                </a:lnTo>
                <a:close/>
              </a:path>
            </a:pathLst>
          </a:custGeom>
          <a:solidFill>
            <a:srgbClr val="A2C9AE"/>
          </a:solidFill>
        </p:spPr>
        <p:txBody>
          <a:bodyPr wrap="square" lIns="0" tIns="0" rIns="0" bIns="0" rtlCol="0"/>
          <a:lstStyle/>
          <a:p>
            <a:endParaRPr/>
          </a:p>
        </p:txBody>
      </p:sp>
      <p:sp>
        <p:nvSpPr>
          <p:cNvPr id="11" name="object 11"/>
          <p:cNvSpPr/>
          <p:nvPr/>
        </p:nvSpPr>
        <p:spPr>
          <a:xfrm>
            <a:off x="1872233" y="3402329"/>
            <a:ext cx="413384" cy="210820"/>
          </a:xfrm>
          <a:custGeom>
            <a:avLst/>
            <a:gdLst/>
            <a:ahLst/>
            <a:cxnLst/>
            <a:rect l="l" t="t" r="r" b="b"/>
            <a:pathLst>
              <a:path w="413385" h="210820">
                <a:moveTo>
                  <a:pt x="0" y="210312"/>
                </a:moveTo>
                <a:lnTo>
                  <a:pt x="206502" y="0"/>
                </a:lnTo>
                <a:lnTo>
                  <a:pt x="413004" y="210312"/>
                </a:lnTo>
                <a:lnTo>
                  <a:pt x="0" y="210312"/>
                </a:lnTo>
                <a:close/>
              </a:path>
            </a:pathLst>
          </a:custGeom>
          <a:ln w="98425">
            <a:solidFill>
              <a:srgbClr val="A2C9AE"/>
            </a:solidFill>
          </a:ln>
        </p:spPr>
        <p:txBody>
          <a:bodyPr wrap="square" lIns="0" tIns="0" rIns="0" bIns="0" rtlCol="0"/>
          <a:lstStyle/>
          <a:p>
            <a:endParaRPr/>
          </a:p>
        </p:txBody>
      </p:sp>
      <p:sp>
        <p:nvSpPr>
          <p:cNvPr id="13" name="object 13"/>
          <p:cNvSpPr txBox="1"/>
          <p:nvPr/>
        </p:nvSpPr>
        <p:spPr>
          <a:xfrm>
            <a:off x="1148346" y="4080104"/>
            <a:ext cx="2274542" cy="874598"/>
          </a:xfrm>
          <a:prstGeom prst="rect">
            <a:avLst/>
          </a:prstGeom>
        </p:spPr>
        <p:txBody>
          <a:bodyPr vert="horz" wrap="square" lIns="0" tIns="12700" rIns="0" bIns="0" rtlCol="0">
            <a:spAutoFit/>
          </a:bodyPr>
          <a:lstStyle/>
          <a:p>
            <a:pPr marL="12700" marR="5080">
              <a:lnSpc>
                <a:spcPct val="100000"/>
              </a:lnSpc>
              <a:spcBef>
                <a:spcPts val="100"/>
              </a:spcBef>
            </a:pPr>
            <a:r>
              <a:rPr lang="en-US" sz="1400">
                <a:solidFill>
                  <a:srgbClr val="442F60"/>
                </a:solidFill>
                <a:latin typeface="Open Sans"/>
                <a:cs typeface="Open Sans"/>
              </a:rPr>
              <a:t>Advanced Fraud Tools begin assessing data when the user is filling out the authorization form. </a:t>
            </a:r>
            <a:endParaRPr sz="1400">
              <a:latin typeface="Open Sans"/>
              <a:cs typeface="Open Sans"/>
            </a:endParaRPr>
          </a:p>
        </p:txBody>
      </p:sp>
      <p:sp>
        <p:nvSpPr>
          <p:cNvPr id="14" name="object 14"/>
          <p:cNvSpPr txBox="1"/>
          <p:nvPr/>
        </p:nvSpPr>
        <p:spPr>
          <a:xfrm>
            <a:off x="694044" y="2688525"/>
            <a:ext cx="2766500" cy="504625"/>
          </a:xfrm>
          <a:prstGeom prst="rect">
            <a:avLst/>
          </a:prstGeom>
        </p:spPr>
        <p:txBody>
          <a:bodyPr vert="horz" wrap="square" lIns="0" tIns="12065" rIns="0" bIns="0" rtlCol="0" anchor="t">
            <a:spAutoFit/>
          </a:bodyPr>
          <a:lstStyle/>
          <a:p>
            <a:pPr marL="12700" algn="ctr">
              <a:lnSpc>
                <a:spcPct val="100000"/>
              </a:lnSpc>
              <a:spcBef>
                <a:spcPts val="95"/>
              </a:spcBef>
            </a:pPr>
            <a:r>
              <a:rPr lang="en-US" sz="1600" b="1" spc="-10" dirty="0">
                <a:solidFill>
                  <a:srgbClr val="442F60"/>
                </a:solidFill>
                <a:latin typeface="Open Sans Extrabold"/>
                <a:cs typeface="Open Sans Extrabold"/>
              </a:rPr>
              <a:t>User</a:t>
            </a:r>
            <a:r>
              <a:rPr lang="en-US" sz="1600" b="1" spc="-5" dirty="0">
                <a:solidFill>
                  <a:srgbClr val="442F60"/>
                </a:solidFill>
                <a:latin typeface="Open Sans Extrabold"/>
                <a:cs typeface="Open Sans Extrabold"/>
              </a:rPr>
              <a:t> Fills Out Credit Card Authorization Form</a:t>
            </a:r>
            <a:endParaRPr lang="en-US" sz="1600" dirty="0">
              <a:latin typeface="Open Sans Extrabold"/>
              <a:cs typeface="Open Sans Extrabold"/>
            </a:endParaRPr>
          </a:p>
        </p:txBody>
      </p:sp>
      <p:sp>
        <p:nvSpPr>
          <p:cNvPr id="15" name="object 15"/>
          <p:cNvSpPr txBox="1">
            <a:spLocks noGrp="1"/>
          </p:cNvSpPr>
          <p:nvPr>
            <p:ph type="title"/>
          </p:nvPr>
        </p:nvSpPr>
        <p:spPr>
          <a:xfrm>
            <a:off x="1427987" y="680876"/>
            <a:ext cx="9461666" cy="627736"/>
          </a:xfrm>
          <a:prstGeom prst="rect">
            <a:avLst/>
          </a:prstGeom>
        </p:spPr>
        <p:txBody>
          <a:bodyPr vert="horz" wrap="square" lIns="0" tIns="12065" rIns="0" bIns="0" rtlCol="0">
            <a:spAutoFit/>
          </a:bodyPr>
          <a:lstStyle/>
          <a:p>
            <a:pPr marL="12700">
              <a:lnSpc>
                <a:spcPct val="100000"/>
              </a:lnSpc>
              <a:spcBef>
                <a:spcPts val="95"/>
              </a:spcBef>
            </a:pPr>
            <a:r>
              <a:rPr lang="en-US" sz="4000" spc="-55">
                <a:solidFill>
                  <a:srgbClr val="442F60"/>
                </a:solidFill>
              </a:rPr>
              <a:t>How Sertifi Advanced Fraud Tools Works</a:t>
            </a:r>
            <a:endParaRPr sz="4000"/>
          </a:p>
        </p:txBody>
      </p:sp>
      <p:sp>
        <p:nvSpPr>
          <p:cNvPr id="16" name="object 16"/>
          <p:cNvSpPr/>
          <p:nvPr/>
        </p:nvSpPr>
        <p:spPr>
          <a:xfrm>
            <a:off x="4504182" y="3385565"/>
            <a:ext cx="411480" cy="212090"/>
          </a:xfrm>
          <a:custGeom>
            <a:avLst/>
            <a:gdLst/>
            <a:ahLst/>
            <a:cxnLst/>
            <a:rect l="l" t="t" r="r" b="b"/>
            <a:pathLst>
              <a:path w="411479" h="212089">
                <a:moveTo>
                  <a:pt x="205739" y="0"/>
                </a:moveTo>
                <a:lnTo>
                  <a:pt x="0" y="211836"/>
                </a:lnTo>
                <a:lnTo>
                  <a:pt x="411479" y="211836"/>
                </a:lnTo>
                <a:lnTo>
                  <a:pt x="205739" y="0"/>
                </a:lnTo>
                <a:close/>
              </a:path>
            </a:pathLst>
          </a:custGeom>
          <a:solidFill>
            <a:srgbClr val="A2C9AE"/>
          </a:solidFill>
        </p:spPr>
        <p:txBody>
          <a:bodyPr wrap="square" lIns="0" tIns="0" rIns="0" bIns="0" rtlCol="0"/>
          <a:lstStyle/>
          <a:p>
            <a:endParaRPr/>
          </a:p>
        </p:txBody>
      </p:sp>
      <p:sp>
        <p:nvSpPr>
          <p:cNvPr id="17" name="object 17"/>
          <p:cNvSpPr/>
          <p:nvPr/>
        </p:nvSpPr>
        <p:spPr>
          <a:xfrm>
            <a:off x="4504182" y="3385565"/>
            <a:ext cx="411480" cy="212090"/>
          </a:xfrm>
          <a:custGeom>
            <a:avLst/>
            <a:gdLst/>
            <a:ahLst/>
            <a:cxnLst/>
            <a:rect l="l" t="t" r="r" b="b"/>
            <a:pathLst>
              <a:path w="411479" h="212089">
                <a:moveTo>
                  <a:pt x="0" y="211836"/>
                </a:moveTo>
                <a:lnTo>
                  <a:pt x="205739" y="0"/>
                </a:lnTo>
                <a:lnTo>
                  <a:pt x="411479" y="211836"/>
                </a:lnTo>
                <a:lnTo>
                  <a:pt x="0" y="211836"/>
                </a:lnTo>
                <a:close/>
              </a:path>
            </a:pathLst>
          </a:custGeom>
          <a:ln w="98424">
            <a:solidFill>
              <a:srgbClr val="A2C9AE"/>
            </a:solidFill>
          </a:ln>
        </p:spPr>
        <p:txBody>
          <a:bodyPr wrap="square" lIns="0" tIns="0" rIns="0" bIns="0" rtlCol="0"/>
          <a:lstStyle/>
          <a:p>
            <a:endParaRPr/>
          </a:p>
        </p:txBody>
      </p:sp>
      <p:sp>
        <p:nvSpPr>
          <p:cNvPr id="18" name="object 18"/>
          <p:cNvSpPr/>
          <p:nvPr/>
        </p:nvSpPr>
        <p:spPr>
          <a:xfrm>
            <a:off x="7136130" y="3397758"/>
            <a:ext cx="411480" cy="210820"/>
          </a:xfrm>
          <a:custGeom>
            <a:avLst/>
            <a:gdLst/>
            <a:ahLst/>
            <a:cxnLst/>
            <a:rect l="l" t="t" r="r" b="b"/>
            <a:pathLst>
              <a:path w="411479" h="210820">
                <a:moveTo>
                  <a:pt x="205740" y="0"/>
                </a:moveTo>
                <a:lnTo>
                  <a:pt x="0" y="210311"/>
                </a:lnTo>
                <a:lnTo>
                  <a:pt x="411479" y="210311"/>
                </a:lnTo>
                <a:lnTo>
                  <a:pt x="205740" y="0"/>
                </a:lnTo>
                <a:close/>
              </a:path>
            </a:pathLst>
          </a:custGeom>
          <a:solidFill>
            <a:srgbClr val="A2C9AE"/>
          </a:solidFill>
        </p:spPr>
        <p:txBody>
          <a:bodyPr wrap="square" lIns="0" tIns="0" rIns="0" bIns="0" rtlCol="0"/>
          <a:lstStyle/>
          <a:p>
            <a:endParaRPr/>
          </a:p>
        </p:txBody>
      </p:sp>
      <p:sp>
        <p:nvSpPr>
          <p:cNvPr id="19" name="object 19"/>
          <p:cNvSpPr/>
          <p:nvPr/>
        </p:nvSpPr>
        <p:spPr>
          <a:xfrm>
            <a:off x="7136130" y="3397758"/>
            <a:ext cx="411480" cy="210820"/>
          </a:xfrm>
          <a:custGeom>
            <a:avLst/>
            <a:gdLst/>
            <a:ahLst/>
            <a:cxnLst/>
            <a:rect l="l" t="t" r="r" b="b"/>
            <a:pathLst>
              <a:path w="411479" h="210820">
                <a:moveTo>
                  <a:pt x="0" y="210311"/>
                </a:moveTo>
                <a:lnTo>
                  <a:pt x="205740" y="0"/>
                </a:lnTo>
                <a:lnTo>
                  <a:pt x="411479" y="210311"/>
                </a:lnTo>
                <a:lnTo>
                  <a:pt x="0" y="210311"/>
                </a:lnTo>
                <a:close/>
              </a:path>
            </a:pathLst>
          </a:custGeom>
          <a:ln w="98425">
            <a:solidFill>
              <a:srgbClr val="A2C9AE"/>
            </a:solidFill>
          </a:ln>
        </p:spPr>
        <p:txBody>
          <a:bodyPr wrap="square" lIns="0" tIns="0" rIns="0" bIns="0" rtlCol="0"/>
          <a:lstStyle/>
          <a:p>
            <a:endParaRPr/>
          </a:p>
        </p:txBody>
      </p:sp>
      <p:sp>
        <p:nvSpPr>
          <p:cNvPr id="20" name="object 20"/>
          <p:cNvSpPr/>
          <p:nvPr/>
        </p:nvSpPr>
        <p:spPr>
          <a:xfrm>
            <a:off x="9768078" y="3380994"/>
            <a:ext cx="411480" cy="212090"/>
          </a:xfrm>
          <a:custGeom>
            <a:avLst/>
            <a:gdLst/>
            <a:ahLst/>
            <a:cxnLst/>
            <a:rect l="l" t="t" r="r" b="b"/>
            <a:pathLst>
              <a:path w="411479" h="212089">
                <a:moveTo>
                  <a:pt x="205740" y="0"/>
                </a:moveTo>
                <a:lnTo>
                  <a:pt x="0" y="211835"/>
                </a:lnTo>
                <a:lnTo>
                  <a:pt x="411479" y="211835"/>
                </a:lnTo>
                <a:lnTo>
                  <a:pt x="205740" y="0"/>
                </a:lnTo>
                <a:close/>
              </a:path>
            </a:pathLst>
          </a:custGeom>
          <a:solidFill>
            <a:srgbClr val="A2C9AE"/>
          </a:solidFill>
        </p:spPr>
        <p:txBody>
          <a:bodyPr wrap="square" lIns="0" tIns="0" rIns="0" bIns="0" rtlCol="0"/>
          <a:lstStyle/>
          <a:p>
            <a:endParaRPr/>
          </a:p>
        </p:txBody>
      </p:sp>
      <p:sp>
        <p:nvSpPr>
          <p:cNvPr id="21" name="object 21"/>
          <p:cNvSpPr/>
          <p:nvPr/>
        </p:nvSpPr>
        <p:spPr>
          <a:xfrm>
            <a:off x="9768078" y="3380994"/>
            <a:ext cx="411480" cy="212090"/>
          </a:xfrm>
          <a:custGeom>
            <a:avLst/>
            <a:gdLst/>
            <a:ahLst/>
            <a:cxnLst/>
            <a:rect l="l" t="t" r="r" b="b"/>
            <a:pathLst>
              <a:path w="411479" h="212089">
                <a:moveTo>
                  <a:pt x="0" y="211835"/>
                </a:moveTo>
                <a:lnTo>
                  <a:pt x="205740" y="0"/>
                </a:lnTo>
                <a:lnTo>
                  <a:pt x="411479" y="211835"/>
                </a:lnTo>
                <a:lnTo>
                  <a:pt x="0" y="211835"/>
                </a:lnTo>
                <a:close/>
              </a:path>
            </a:pathLst>
          </a:custGeom>
          <a:ln w="98425">
            <a:solidFill>
              <a:srgbClr val="A2C9AE"/>
            </a:solidFill>
          </a:ln>
        </p:spPr>
        <p:txBody>
          <a:bodyPr wrap="square" lIns="0" tIns="0" rIns="0" bIns="0" rtlCol="0"/>
          <a:lstStyle/>
          <a:p>
            <a:endParaRPr/>
          </a:p>
        </p:txBody>
      </p:sp>
      <p:sp>
        <p:nvSpPr>
          <p:cNvPr id="22" name="object 22"/>
          <p:cNvSpPr txBox="1"/>
          <p:nvPr/>
        </p:nvSpPr>
        <p:spPr>
          <a:xfrm>
            <a:off x="3646416" y="2430570"/>
            <a:ext cx="2191442" cy="763671"/>
          </a:xfrm>
          <a:prstGeom prst="rect">
            <a:avLst/>
          </a:prstGeom>
        </p:spPr>
        <p:txBody>
          <a:bodyPr vert="horz" wrap="square" lIns="0" tIns="12065" rIns="0" bIns="0" rtlCol="0" anchor="t">
            <a:spAutoFit/>
          </a:bodyPr>
          <a:lstStyle/>
          <a:p>
            <a:pPr marL="12700" algn="ctr">
              <a:spcBef>
                <a:spcPts val="95"/>
              </a:spcBef>
            </a:pPr>
            <a:endParaRPr lang="en-US" sz="1600" b="1" spc="-10" dirty="0">
              <a:solidFill>
                <a:srgbClr val="442F60"/>
              </a:solidFill>
              <a:latin typeface="Open Sans Extrabold"/>
              <a:cs typeface="Open Sans Extrabold"/>
            </a:endParaRPr>
          </a:p>
          <a:p>
            <a:pPr marL="12700" algn="ctr">
              <a:lnSpc>
                <a:spcPct val="100000"/>
              </a:lnSpc>
              <a:spcBef>
                <a:spcPts val="95"/>
              </a:spcBef>
            </a:pPr>
            <a:r>
              <a:rPr lang="en-US" sz="1600" b="1" spc="-10" dirty="0">
                <a:solidFill>
                  <a:srgbClr val="442F60"/>
                </a:solidFill>
                <a:latin typeface="Open Sans Extrabold"/>
                <a:cs typeface="Open Sans Extrabold"/>
              </a:rPr>
              <a:t>Data Assessed on the Back End</a:t>
            </a:r>
            <a:endParaRPr sz="1600" dirty="0">
              <a:latin typeface="Open Sans Extrabold"/>
              <a:cs typeface="Open Sans Extrabold"/>
            </a:endParaRPr>
          </a:p>
        </p:txBody>
      </p:sp>
      <p:sp>
        <p:nvSpPr>
          <p:cNvPr id="23" name="object 23"/>
          <p:cNvSpPr txBox="1"/>
          <p:nvPr/>
        </p:nvSpPr>
        <p:spPr>
          <a:xfrm>
            <a:off x="5995146" y="2682112"/>
            <a:ext cx="2782863" cy="517449"/>
          </a:xfrm>
          <a:prstGeom prst="rect">
            <a:avLst/>
          </a:prstGeom>
        </p:spPr>
        <p:txBody>
          <a:bodyPr vert="horz" wrap="square" lIns="0" tIns="12065" rIns="0" bIns="0" rtlCol="0" anchor="t">
            <a:spAutoFit/>
          </a:bodyPr>
          <a:lstStyle/>
          <a:p>
            <a:pPr marL="12700" algn="ctr">
              <a:spcBef>
                <a:spcPts val="95"/>
              </a:spcBef>
            </a:pPr>
            <a:r>
              <a:rPr lang="en-US" sz="1600" b="1" spc="-10" dirty="0">
                <a:solidFill>
                  <a:srgbClr val="442F60"/>
                </a:solidFill>
                <a:latin typeface="Open Sans Extrabold"/>
                <a:cs typeface="Open Sans Extrabold"/>
              </a:rPr>
              <a:t>Fraud Score </a:t>
            </a:r>
          </a:p>
          <a:p>
            <a:pPr marL="12700" algn="ctr">
              <a:spcBef>
                <a:spcPts val="95"/>
              </a:spcBef>
            </a:pPr>
            <a:r>
              <a:rPr lang="en-US" sz="1600" b="1" spc="-10" dirty="0">
                <a:solidFill>
                  <a:srgbClr val="442F60"/>
                </a:solidFill>
                <a:latin typeface="Open Sans Extrabold"/>
                <a:cs typeface="Open Sans Extrabold"/>
              </a:rPr>
              <a:t>Displayed </a:t>
            </a:r>
            <a:endParaRPr lang="en-US" sz="1600" dirty="0">
              <a:latin typeface="Open Sans Extrabold"/>
              <a:cs typeface="Open Sans Extrabold"/>
            </a:endParaRPr>
          </a:p>
        </p:txBody>
      </p:sp>
      <p:sp>
        <p:nvSpPr>
          <p:cNvPr id="24" name="object 24"/>
          <p:cNvSpPr txBox="1"/>
          <p:nvPr/>
        </p:nvSpPr>
        <p:spPr>
          <a:xfrm>
            <a:off x="8985626" y="2675701"/>
            <a:ext cx="2191443" cy="517449"/>
          </a:xfrm>
          <a:prstGeom prst="rect">
            <a:avLst/>
          </a:prstGeom>
        </p:spPr>
        <p:txBody>
          <a:bodyPr vert="horz" wrap="square" lIns="0" tIns="12065" rIns="0" bIns="0" rtlCol="0" anchor="t">
            <a:spAutoFit/>
          </a:bodyPr>
          <a:lstStyle/>
          <a:p>
            <a:pPr marL="12700" algn="ctr">
              <a:lnSpc>
                <a:spcPct val="100000"/>
              </a:lnSpc>
              <a:spcBef>
                <a:spcPts val="95"/>
              </a:spcBef>
            </a:pPr>
            <a:r>
              <a:rPr lang="en-US" sz="1600" b="1" spc="-10" dirty="0">
                <a:solidFill>
                  <a:srgbClr val="442F60"/>
                </a:solidFill>
                <a:latin typeface="Open Sans Extrabold"/>
                <a:cs typeface="Open Sans Extrabold"/>
              </a:rPr>
              <a:t>You Decide </a:t>
            </a:r>
          </a:p>
          <a:p>
            <a:pPr marL="12700" algn="ctr">
              <a:lnSpc>
                <a:spcPct val="100000"/>
              </a:lnSpc>
              <a:spcBef>
                <a:spcPts val="95"/>
              </a:spcBef>
            </a:pPr>
            <a:r>
              <a:rPr lang="en-US" sz="1600" b="1" spc="-10" dirty="0">
                <a:solidFill>
                  <a:srgbClr val="442F60"/>
                </a:solidFill>
                <a:latin typeface="Open Sans Extrabold"/>
                <a:cs typeface="Open Sans Extrabold"/>
              </a:rPr>
              <a:t>How to Proceed</a:t>
            </a:r>
            <a:endParaRPr sz="1600" dirty="0">
              <a:latin typeface="Open Sans Extrabold"/>
              <a:cs typeface="Open Sans Extrabold"/>
            </a:endParaRPr>
          </a:p>
        </p:txBody>
      </p:sp>
      <p:sp>
        <p:nvSpPr>
          <p:cNvPr id="25" name="object 25"/>
          <p:cNvSpPr txBox="1"/>
          <p:nvPr/>
        </p:nvSpPr>
        <p:spPr>
          <a:xfrm>
            <a:off x="3733546" y="4046982"/>
            <a:ext cx="2092961" cy="874598"/>
          </a:xfrm>
          <a:prstGeom prst="rect">
            <a:avLst/>
          </a:prstGeom>
        </p:spPr>
        <p:txBody>
          <a:bodyPr vert="horz" wrap="square" lIns="0" tIns="12700" rIns="0" bIns="0" rtlCol="0">
            <a:spAutoFit/>
          </a:bodyPr>
          <a:lstStyle/>
          <a:p>
            <a:pPr marL="12700" marR="5080">
              <a:lnSpc>
                <a:spcPct val="100000"/>
              </a:lnSpc>
              <a:spcBef>
                <a:spcPts val="100"/>
              </a:spcBef>
            </a:pPr>
            <a:r>
              <a:rPr lang="en-US" sz="1400">
                <a:solidFill>
                  <a:srgbClr val="442F60"/>
                </a:solidFill>
                <a:latin typeface="Open Sans"/>
                <a:cs typeface="Open Sans"/>
              </a:rPr>
              <a:t>Data points are assessed to determine if a transaction has potential signs of fraud.</a:t>
            </a:r>
            <a:endParaRPr sz="1400">
              <a:latin typeface="Open Sans"/>
              <a:cs typeface="Open Sans"/>
            </a:endParaRPr>
          </a:p>
        </p:txBody>
      </p:sp>
      <p:sp>
        <p:nvSpPr>
          <p:cNvPr id="26" name="object 26"/>
          <p:cNvSpPr txBox="1"/>
          <p:nvPr/>
        </p:nvSpPr>
        <p:spPr>
          <a:xfrm>
            <a:off x="6365494" y="4046982"/>
            <a:ext cx="2303493" cy="659155"/>
          </a:xfrm>
          <a:prstGeom prst="rect">
            <a:avLst/>
          </a:prstGeom>
        </p:spPr>
        <p:txBody>
          <a:bodyPr vert="horz" wrap="square" lIns="0" tIns="12700" rIns="0" bIns="0" rtlCol="0">
            <a:spAutoFit/>
          </a:bodyPr>
          <a:lstStyle/>
          <a:p>
            <a:pPr marL="12700" marR="5080">
              <a:lnSpc>
                <a:spcPct val="100000"/>
              </a:lnSpc>
              <a:spcBef>
                <a:spcPts val="100"/>
              </a:spcBef>
            </a:pPr>
            <a:r>
              <a:rPr lang="en-US" sz="1400">
                <a:solidFill>
                  <a:srgbClr val="442F60"/>
                </a:solidFill>
                <a:latin typeface="Open Sans"/>
                <a:cs typeface="Open Sans"/>
              </a:rPr>
              <a:t>Sertifi provides a risk analysis score (A-F) based on different variables. </a:t>
            </a:r>
            <a:endParaRPr sz="1400">
              <a:latin typeface="Open Sans"/>
              <a:cs typeface="Open Sans"/>
            </a:endParaRPr>
          </a:p>
        </p:txBody>
      </p:sp>
      <p:sp>
        <p:nvSpPr>
          <p:cNvPr id="27" name="object 27"/>
          <p:cNvSpPr txBox="1"/>
          <p:nvPr/>
        </p:nvSpPr>
        <p:spPr>
          <a:xfrm>
            <a:off x="9082278" y="4046982"/>
            <a:ext cx="2657095" cy="874598"/>
          </a:xfrm>
          <a:prstGeom prst="rect">
            <a:avLst/>
          </a:prstGeom>
        </p:spPr>
        <p:txBody>
          <a:bodyPr vert="horz" wrap="square" lIns="0" tIns="12700" rIns="0" bIns="0" rtlCol="0">
            <a:spAutoFit/>
          </a:bodyPr>
          <a:lstStyle/>
          <a:p>
            <a:pPr marL="12700" marR="5080">
              <a:lnSpc>
                <a:spcPct val="100000"/>
              </a:lnSpc>
              <a:spcBef>
                <a:spcPts val="100"/>
              </a:spcBef>
            </a:pPr>
            <a:r>
              <a:rPr lang="en-US" sz="1400">
                <a:solidFill>
                  <a:srgbClr val="443061"/>
                </a:solidFill>
                <a:latin typeface="Open Sans"/>
                <a:cs typeface="Open Sans"/>
              </a:rPr>
              <a:t>After a risk analysis score is displayed, you can decide whether to proceed with transaction.</a:t>
            </a:r>
          </a:p>
        </p:txBody>
      </p:sp>
      <p:sp>
        <p:nvSpPr>
          <p:cNvPr id="28" name="object 28"/>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sp>
        <p:nvSpPr>
          <p:cNvPr id="12" name="TextBox 11">
            <a:extLst>
              <a:ext uri="{FF2B5EF4-FFF2-40B4-BE49-F238E27FC236}">
                <a16:creationId xmlns:a16="http://schemas.microsoft.com/office/drawing/2014/main" id="{D1313B93-EC50-4A7D-BB3A-76F40E3C9A8D}"/>
              </a:ext>
            </a:extLst>
          </p:cNvPr>
          <p:cNvSpPr txBox="1"/>
          <p:nvPr/>
        </p:nvSpPr>
        <p:spPr>
          <a:xfrm>
            <a:off x="4509107" y="1942080"/>
            <a:ext cx="606558" cy="523220"/>
          </a:xfrm>
          <a:prstGeom prst="rect">
            <a:avLst/>
          </a:prstGeom>
          <a:noFill/>
        </p:spPr>
        <p:txBody>
          <a:bodyPr wrap="square" rtlCol="0" anchor="ctr">
            <a:spAutoFit/>
          </a:bodyPr>
          <a:lstStyle/>
          <a:p>
            <a:r>
              <a:rPr lang="en-US" sz="2800" b="1" dirty="0">
                <a:solidFill>
                  <a:srgbClr val="44306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9" name="TextBox 28">
            <a:extLst>
              <a:ext uri="{FF2B5EF4-FFF2-40B4-BE49-F238E27FC236}">
                <a16:creationId xmlns:a16="http://schemas.microsoft.com/office/drawing/2014/main" id="{73DF058F-1817-492F-9FF2-694BA860456F}"/>
              </a:ext>
            </a:extLst>
          </p:cNvPr>
          <p:cNvSpPr txBox="1"/>
          <p:nvPr/>
        </p:nvSpPr>
        <p:spPr>
          <a:xfrm>
            <a:off x="1874309" y="1956126"/>
            <a:ext cx="606558" cy="523220"/>
          </a:xfrm>
          <a:prstGeom prst="rect">
            <a:avLst/>
          </a:prstGeom>
          <a:noFill/>
        </p:spPr>
        <p:txBody>
          <a:bodyPr wrap="square" rtlCol="0" anchor="ctr">
            <a:spAutoFit/>
          </a:bodyPr>
          <a:lstStyle/>
          <a:p>
            <a:r>
              <a:rPr lang="en-US" sz="2800" b="1" dirty="0">
                <a:solidFill>
                  <a:srgbClr val="44306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0" name="TextBox 29">
            <a:extLst>
              <a:ext uri="{FF2B5EF4-FFF2-40B4-BE49-F238E27FC236}">
                <a16:creationId xmlns:a16="http://schemas.microsoft.com/office/drawing/2014/main" id="{CB7CBD42-777E-4905-B798-068A7B3A0FC3}"/>
              </a:ext>
            </a:extLst>
          </p:cNvPr>
          <p:cNvSpPr txBox="1"/>
          <p:nvPr/>
        </p:nvSpPr>
        <p:spPr>
          <a:xfrm>
            <a:off x="7124992" y="1952354"/>
            <a:ext cx="606558" cy="523220"/>
          </a:xfrm>
          <a:prstGeom prst="rect">
            <a:avLst/>
          </a:prstGeom>
          <a:noFill/>
        </p:spPr>
        <p:txBody>
          <a:bodyPr wrap="square" rtlCol="0" anchor="ctr">
            <a:spAutoFit/>
          </a:bodyPr>
          <a:lstStyle/>
          <a:p>
            <a:r>
              <a:rPr lang="en-US" sz="2800" b="1" dirty="0">
                <a:solidFill>
                  <a:srgbClr val="44306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1" name="TextBox 30">
            <a:extLst>
              <a:ext uri="{FF2B5EF4-FFF2-40B4-BE49-F238E27FC236}">
                <a16:creationId xmlns:a16="http://schemas.microsoft.com/office/drawing/2014/main" id="{E9C28847-D2DD-464F-A915-8DDF3A1FBB20}"/>
              </a:ext>
            </a:extLst>
          </p:cNvPr>
          <p:cNvSpPr txBox="1"/>
          <p:nvPr/>
        </p:nvSpPr>
        <p:spPr>
          <a:xfrm>
            <a:off x="9861127" y="1963413"/>
            <a:ext cx="606558" cy="523220"/>
          </a:xfrm>
          <a:prstGeom prst="rect">
            <a:avLst/>
          </a:prstGeom>
          <a:noFill/>
        </p:spPr>
        <p:txBody>
          <a:bodyPr wrap="square" rtlCol="0" anchor="ctr">
            <a:spAutoFit/>
          </a:bodyPr>
          <a:lstStyle/>
          <a:p>
            <a:r>
              <a:rPr lang="en-US" sz="2800" b="1" dirty="0">
                <a:solidFill>
                  <a:srgbClr val="443061"/>
                </a:solidFill>
                <a:latin typeface="Open Sans" panose="020B0606030504020204" pitchFamily="34" charset="0"/>
                <a:ea typeface="Open Sans" panose="020B0606030504020204" pitchFamily="34" charset="0"/>
                <a:cs typeface="Open Sans" panose="020B0606030504020204" pitchFamily="34" charset="0"/>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91097" y="1735406"/>
            <a:ext cx="7267697" cy="4167808"/>
          </a:xfrm>
          <a:prstGeom prst="rect">
            <a:avLst/>
          </a:prstGeom>
        </p:spPr>
        <p:txBody>
          <a:bodyPr vert="horz" wrap="square" lIns="0" tIns="12700" rIns="0" bIns="0" rtlCol="0">
            <a:spAutoFit/>
          </a:bodyPr>
          <a:lstStyle/>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Billing Address</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Card Details </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IP Address  </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Physical Address  </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User Device </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Payment Type (such as the credit card)</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Email </a:t>
            </a:r>
          </a:p>
          <a:p>
            <a:pPr marL="355600" indent="-342900">
              <a:lnSpc>
                <a:spcPct val="100000"/>
              </a:lnSpc>
              <a:spcBef>
                <a:spcPts val="100"/>
              </a:spcBef>
              <a:buFont typeface="Arial" panose="020B0604020202020204" pitchFamily="34" charset="0"/>
              <a:buChar char="•"/>
            </a:pPr>
            <a:r>
              <a:rPr lang="en-US" sz="2000" spc="-5" dirty="0">
                <a:solidFill>
                  <a:srgbClr val="442F60"/>
                </a:solidFill>
                <a:latin typeface="Open Sans"/>
                <a:cs typeface="Open Sans"/>
              </a:rPr>
              <a:t>Name</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Authorization Status (approved/not approved)</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Country/Currency </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Payment Token </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Last 4 digits of card number</a:t>
            </a:r>
          </a:p>
          <a:p>
            <a:pPr marL="355600" indent="-342900">
              <a:spcBef>
                <a:spcPts val="100"/>
              </a:spcBef>
              <a:buFont typeface="Arial" panose="020B0604020202020204" pitchFamily="34" charset="0"/>
              <a:buChar char="•"/>
            </a:pPr>
            <a:r>
              <a:rPr lang="en-US" sz="2000" spc="-5" dirty="0">
                <a:solidFill>
                  <a:srgbClr val="442F60"/>
                </a:solidFill>
                <a:latin typeface="Open Sans"/>
                <a:cs typeface="Open Sans"/>
              </a:rPr>
              <a:t>And much more </a:t>
            </a:r>
          </a:p>
        </p:txBody>
      </p:sp>
      <p:sp>
        <p:nvSpPr>
          <p:cNvPr id="11" name="object 11"/>
          <p:cNvSpPr txBox="1">
            <a:spLocks noGrp="1"/>
          </p:cNvSpPr>
          <p:nvPr>
            <p:ph type="title"/>
          </p:nvPr>
        </p:nvSpPr>
        <p:spPr>
          <a:xfrm>
            <a:off x="1899729" y="498953"/>
            <a:ext cx="8392542" cy="751488"/>
          </a:xfrm>
          <a:prstGeom prst="rect">
            <a:avLst/>
          </a:prstGeom>
        </p:spPr>
        <p:txBody>
          <a:bodyPr vert="horz" wrap="square" lIns="0" tIns="12700" rIns="0" bIns="0" rtlCol="0">
            <a:spAutoFit/>
          </a:bodyPr>
          <a:lstStyle/>
          <a:p>
            <a:pPr marL="12700">
              <a:lnSpc>
                <a:spcPct val="100000"/>
              </a:lnSpc>
              <a:spcBef>
                <a:spcPts val="100"/>
              </a:spcBef>
            </a:pPr>
            <a:r>
              <a:rPr lang="en-US" sz="4800" dirty="0">
                <a:solidFill>
                  <a:srgbClr val="442F60"/>
                </a:solidFill>
              </a:rPr>
              <a:t>What Data is Being Assessed</a:t>
            </a:r>
            <a:endParaRPr sz="4800" dirty="0"/>
          </a:p>
        </p:txBody>
      </p:sp>
      <p:sp>
        <p:nvSpPr>
          <p:cNvPr id="21" name="object 21"/>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solidFill>
            <a:srgbClr val="EAEAEA"/>
          </a:solidFill>
        </p:spPr>
        <p:txBody>
          <a:bodyPr wrap="square" lIns="0" tIns="0" rIns="0" bIns="0" rtlCol="0"/>
          <a:lstStyle/>
          <a:p>
            <a:endParaRPr/>
          </a:p>
        </p:txBody>
      </p:sp>
      <p:sp>
        <p:nvSpPr>
          <p:cNvPr id="3" name="object 3"/>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a:p>
        </p:txBody>
      </p:sp>
      <p:sp>
        <p:nvSpPr>
          <p:cNvPr id="4" name="object 4"/>
          <p:cNvSpPr txBox="1">
            <a:spLocks noGrp="1"/>
          </p:cNvSpPr>
          <p:nvPr>
            <p:ph type="title"/>
          </p:nvPr>
        </p:nvSpPr>
        <p:spPr>
          <a:xfrm>
            <a:off x="1605030" y="620910"/>
            <a:ext cx="9462774" cy="751488"/>
          </a:xfrm>
          <a:prstGeom prst="rect">
            <a:avLst/>
          </a:prstGeom>
        </p:spPr>
        <p:txBody>
          <a:bodyPr vert="horz" wrap="square" lIns="0" tIns="12700" rIns="0" bIns="0" rtlCol="0">
            <a:spAutoFit/>
          </a:bodyPr>
          <a:lstStyle/>
          <a:p>
            <a:pPr marL="12700">
              <a:lnSpc>
                <a:spcPct val="100000"/>
              </a:lnSpc>
              <a:spcBef>
                <a:spcPts val="100"/>
              </a:spcBef>
            </a:pPr>
            <a:r>
              <a:rPr lang="en-US" sz="4800">
                <a:solidFill>
                  <a:srgbClr val="442F60"/>
                </a:solidFill>
              </a:rPr>
              <a:t>Risk Analysis Scores - Low Risk </a:t>
            </a:r>
            <a:endParaRPr sz="4800"/>
          </a:p>
        </p:txBody>
      </p:sp>
      <p:sp>
        <p:nvSpPr>
          <p:cNvPr id="11" name="object 11"/>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pic>
        <p:nvPicPr>
          <p:cNvPr id="6" name="Graphic 5">
            <a:extLst>
              <a:ext uri="{FF2B5EF4-FFF2-40B4-BE49-F238E27FC236}">
                <a16:creationId xmlns:a16="http://schemas.microsoft.com/office/drawing/2014/main" id="{30A95635-E99F-44FE-AC6B-727BE85079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2027" y="2143125"/>
            <a:ext cx="3048000" cy="2571750"/>
          </a:xfrm>
          <a:prstGeom prst="rect">
            <a:avLst/>
          </a:prstGeom>
        </p:spPr>
      </p:pic>
      <p:pic>
        <p:nvPicPr>
          <p:cNvPr id="8" name="Graphic 7">
            <a:extLst>
              <a:ext uri="{FF2B5EF4-FFF2-40B4-BE49-F238E27FC236}">
                <a16:creationId xmlns:a16="http://schemas.microsoft.com/office/drawing/2014/main" id="{2B2A4902-2A0F-48C9-B5BD-093C1CD8E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0797" y="2143125"/>
            <a:ext cx="3048000" cy="2571750"/>
          </a:xfrm>
          <a:prstGeom prst="rect">
            <a:avLst/>
          </a:prstGeom>
        </p:spPr>
      </p:pic>
      <p:sp>
        <p:nvSpPr>
          <p:cNvPr id="9" name="TextBox 8">
            <a:extLst>
              <a:ext uri="{FF2B5EF4-FFF2-40B4-BE49-F238E27FC236}">
                <a16:creationId xmlns:a16="http://schemas.microsoft.com/office/drawing/2014/main" id="{716346E0-3D1D-4698-BF30-E5E6EDADBD0E}"/>
              </a:ext>
            </a:extLst>
          </p:cNvPr>
          <p:cNvSpPr txBox="1"/>
          <p:nvPr/>
        </p:nvSpPr>
        <p:spPr>
          <a:xfrm>
            <a:off x="894608" y="2406551"/>
            <a:ext cx="3388054"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If the risk analysis score is an </a:t>
            </a:r>
            <a:r>
              <a:rPr lang="en-US" b="1" dirty="0">
                <a:latin typeface="Open Sans" panose="020B0606030504020204" pitchFamily="34" charset="0"/>
                <a:ea typeface="Open Sans" panose="020B0606030504020204" pitchFamily="34" charset="0"/>
                <a:cs typeface="Open Sans" panose="020B0606030504020204" pitchFamily="34" charset="0"/>
              </a:rPr>
              <a:t>A or B</a:t>
            </a:r>
            <a:r>
              <a:rPr lang="en-US" dirty="0">
                <a:latin typeface="Open Sans" panose="020B0606030504020204" pitchFamily="34" charset="0"/>
                <a:ea typeface="Open Sans" panose="020B0606030504020204" pitchFamily="34" charset="0"/>
                <a:cs typeface="Open Sans" panose="020B0606030504020204" pitchFamily="34" charset="0"/>
              </a:rPr>
              <a:t>, it contains numerous indicators of safety.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Always check your organization’s policies regarding payment fraud. </a:t>
            </a:r>
          </a:p>
          <a:p>
            <a:endParaRPr lang="en-US" dirty="0"/>
          </a:p>
        </p:txBody>
      </p:sp>
    </p:spTree>
    <p:extLst>
      <p:ext uri="{BB962C8B-B14F-4D97-AF65-F5344CB8AC3E}">
        <p14:creationId xmlns:p14="http://schemas.microsoft.com/office/powerpoint/2010/main" val="38784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solidFill>
            <a:srgbClr val="EAEAEA"/>
          </a:solidFill>
        </p:spPr>
        <p:txBody>
          <a:bodyPr wrap="square" lIns="0" tIns="0" rIns="0" bIns="0" rtlCol="0"/>
          <a:lstStyle/>
          <a:p>
            <a:endParaRPr/>
          </a:p>
        </p:txBody>
      </p:sp>
      <p:sp>
        <p:nvSpPr>
          <p:cNvPr id="3" name="object 3"/>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a:p>
        </p:txBody>
      </p:sp>
      <p:sp>
        <p:nvSpPr>
          <p:cNvPr id="4" name="object 4"/>
          <p:cNvSpPr txBox="1">
            <a:spLocks noGrp="1"/>
          </p:cNvSpPr>
          <p:nvPr>
            <p:ph type="title"/>
          </p:nvPr>
        </p:nvSpPr>
        <p:spPr>
          <a:xfrm>
            <a:off x="1318161" y="564266"/>
            <a:ext cx="10984549" cy="751488"/>
          </a:xfrm>
          <a:prstGeom prst="rect">
            <a:avLst/>
          </a:prstGeom>
        </p:spPr>
        <p:txBody>
          <a:bodyPr vert="horz" wrap="square" lIns="0" tIns="12700" rIns="0" bIns="0" rtlCol="0">
            <a:spAutoFit/>
          </a:bodyPr>
          <a:lstStyle/>
          <a:p>
            <a:pPr marL="12700">
              <a:lnSpc>
                <a:spcPct val="100000"/>
              </a:lnSpc>
              <a:spcBef>
                <a:spcPts val="100"/>
              </a:spcBef>
            </a:pPr>
            <a:r>
              <a:rPr lang="en-US" sz="4800">
                <a:solidFill>
                  <a:srgbClr val="442F60"/>
                </a:solidFill>
              </a:rPr>
              <a:t>Risk Analysis Score - Medium Risk </a:t>
            </a:r>
            <a:endParaRPr sz="4800"/>
          </a:p>
        </p:txBody>
      </p:sp>
      <p:sp>
        <p:nvSpPr>
          <p:cNvPr id="11" name="object 11"/>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pic>
        <p:nvPicPr>
          <p:cNvPr id="7" name="Graphic 6">
            <a:extLst>
              <a:ext uri="{FF2B5EF4-FFF2-40B4-BE49-F238E27FC236}">
                <a16:creationId xmlns:a16="http://schemas.microsoft.com/office/drawing/2014/main" id="{E255189E-3121-4CA5-9E79-0E67738B08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6618" y="2143125"/>
            <a:ext cx="3048000" cy="2571750"/>
          </a:xfrm>
          <a:prstGeom prst="rect">
            <a:avLst/>
          </a:prstGeom>
        </p:spPr>
      </p:pic>
      <p:sp>
        <p:nvSpPr>
          <p:cNvPr id="8" name="TextBox 7">
            <a:extLst>
              <a:ext uri="{FF2B5EF4-FFF2-40B4-BE49-F238E27FC236}">
                <a16:creationId xmlns:a16="http://schemas.microsoft.com/office/drawing/2014/main" id="{7859D9E0-13C7-4424-8876-DA8E81EB63D0}"/>
              </a:ext>
            </a:extLst>
          </p:cNvPr>
          <p:cNvSpPr txBox="1"/>
          <p:nvPr/>
        </p:nvSpPr>
        <p:spPr>
          <a:xfrm>
            <a:off x="2302763" y="2274838"/>
            <a:ext cx="3388054" cy="2031325"/>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If the risk analysis score is a</a:t>
            </a:r>
            <a:r>
              <a:rPr lang="en-US" b="1" dirty="0">
                <a:latin typeface="Open Sans" panose="020B0606030504020204" pitchFamily="34" charset="0"/>
                <a:ea typeface="Open Sans" panose="020B0606030504020204" pitchFamily="34" charset="0"/>
                <a:cs typeface="Open Sans" panose="020B0606030504020204" pitchFamily="34" charset="0"/>
              </a:rPr>
              <a:t> C</a:t>
            </a:r>
            <a:r>
              <a:rPr lang="en-US" dirty="0">
                <a:latin typeface="Open Sans" panose="020B0606030504020204" pitchFamily="34" charset="0"/>
                <a:ea typeface="Open Sans" panose="020B0606030504020204" pitchFamily="34" charset="0"/>
                <a:cs typeface="Open Sans" panose="020B0606030504020204" pitchFamily="34" charset="0"/>
              </a:rPr>
              <a:t>, some risks were found.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Always check your organization’s policies regarding payment fraud. </a:t>
            </a:r>
          </a:p>
          <a:p>
            <a:endParaRPr lang="en-US" dirty="0"/>
          </a:p>
        </p:txBody>
      </p:sp>
    </p:spTree>
    <p:extLst>
      <p:ext uri="{BB962C8B-B14F-4D97-AF65-F5344CB8AC3E}">
        <p14:creationId xmlns:p14="http://schemas.microsoft.com/office/powerpoint/2010/main" val="69873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solidFill>
            <a:srgbClr val="EAEAEA"/>
          </a:solidFill>
        </p:spPr>
        <p:txBody>
          <a:bodyPr wrap="square" lIns="0" tIns="0" rIns="0" bIns="0" rtlCol="0"/>
          <a:lstStyle/>
          <a:p>
            <a:endParaRPr/>
          </a:p>
        </p:txBody>
      </p:sp>
      <p:sp>
        <p:nvSpPr>
          <p:cNvPr id="3" name="object 3"/>
          <p:cNvSpPr/>
          <p:nvPr/>
        </p:nvSpPr>
        <p:spPr>
          <a:xfrm>
            <a:off x="452627" y="368808"/>
            <a:ext cx="11265535" cy="6050280"/>
          </a:xfrm>
          <a:custGeom>
            <a:avLst/>
            <a:gdLst/>
            <a:ahLst/>
            <a:cxnLst/>
            <a:rect l="l" t="t" r="r" b="b"/>
            <a:pathLst>
              <a:path w="11265535" h="6050280">
                <a:moveTo>
                  <a:pt x="0" y="6050280"/>
                </a:moveTo>
                <a:lnTo>
                  <a:pt x="11265408" y="6050280"/>
                </a:lnTo>
                <a:lnTo>
                  <a:pt x="11265408" y="0"/>
                </a:lnTo>
                <a:lnTo>
                  <a:pt x="0" y="0"/>
                </a:lnTo>
                <a:lnTo>
                  <a:pt x="0" y="6050280"/>
                </a:lnTo>
                <a:close/>
              </a:path>
            </a:pathLst>
          </a:custGeom>
          <a:ln w="12700">
            <a:solidFill>
              <a:srgbClr val="EAEAEA"/>
            </a:solidFill>
          </a:ln>
        </p:spPr>
        <p:txBody>
          <a:bodyPr wrap="square" lIns="0" tIns="0" rIns="0" bIns="0" rtlCol="0"/>
          <a:lstStyle/>
          <a:p>
            <a:endParaRPr/>
          </a:p>
        </p:txBody>
      </p:sp>
      <p:sp>
        <p:nvSpPr>
          <p:cNvPr id="4" name="object 4"/>
          <p:cNvSpPr txBox="1">
            <a:spLocks noGrp="1"/>
          </p:cNvSpPr>
          <p:nvPr>
            <p:ph type="title"/>
          </p:nvPr>
        </p:nvSpPr>
        <p:spPr>
          <a:xfrm>
            <a:off x="1427987" y="575496"/>
            <a:ext cx="9512135" cy="751488"/>
          </a:xfrm>
          <a:prstGeom prst="rect">
            <a:avLst/>
          </a:prstGeom>
        </p:spPr>
        <p:txBody>
          <a:bodyPr vert="horz" wrap="square" lIns="0" tIns="12700" rIns="0" bIns="0" rtlCol="0">
            <a:spAutoFit/>
          </a:bodyPr>
          <a:lstStyle/>
          <a:p>
            <a:pPr marL="12700">
              <a:lnSpc>
                <a:spcPct val="100000"/>
              </a:lnSpc>
              <a:spcBef>
                <a:spcPts val="100"/>
              </a:spcBef>
            </a:pPr>
            <a:r>
              <a:rPr lang="en-US" sz="4800">
                <a:solidFill>
                  <a:srgbClr val="442F60"/>
                </a:solidFill>
              </a:rPr>
              <a:t>Risk Analysis Scores - High Risk </a:t>
            </a:r>
            <a:endParaRPr sz="4800"/>
          </a:p>
        </p:txBody>
      </p:sp>
      <p:sp>
        <p:nvSpPr>
          <p:cNvPr id="11" name="object 11"/>
          <p:cNvSpPr/>
          <p:nvPr/>
        </p:nvSpPr>
        <p:spPr>
          <a:xfrm>
            <a:off x="643127" y="5510784"/>
            <a:ext cx="784860" cy="784860"/>
          </a:xfrm>
          <a:prstGeom prst="rect">
            <a:avLst/>
          </a:prstGeom>
          <a:blipFill>
            <a:blip r:embed="rId3" cstate="print"/>
            <a:stretch>
              <a:fillRect/>
            </a:stretch>
          </a:blipFill>
        </p:spPr>
        <p:txBody>
          <a:bodyPr wrap="square" lIns="0" tIns="0" rIns="0" bIns="0" rtlCol="0"/>
          <a:lstStyle/>
          <a:p>
            <a:endParaRPr/>
          </a:p>
        </p:txBody>
      </p:sp>
      <p:pic>
        <p:nvPicPr>
          <p:cNvPr id="314" name="Graphic 313">
            <a:extLst>
              <a:ext uri="{FF2B5EF4-FFF2-40B4-BE49-F238E27FC236}">
                <a16:creationId xmlns:a16="http://schemas.microsoft.com/office/drawing/2014/main" id="{F821D351-9B11-4AC1-A06F-EB1EC377DA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5838" y="2188144"/>
            <a:ext cx="3048000" cy="2571750"/>
          </a:xfrm>
          <a:prstGeom prst="rect">
            <a:avLst/>
          </a:prstGeom>
        </p:spPr>
      </p:pic>
      <p:pic>
        <p:nvPicPr>
          <p:cNvPr id="316" name="Graphic 315">
            <a:extLst>
              <a:ext uri="{FF2B5EF4-FFF2-40B4-BE49-F238E27FC236}">
                <a16:creationId xmlns:a16="http://schemas.microsoft.com/office/drawing/2014/main" id="{F9767F21-269B-412F-A168-7293711561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0" y="2188144"/>
            <a:ext cx="3048000" cy="2571750"/>
          </a:xfrm>
          <a:prstGeom prst="rect">
            <a:avLst/>
          </a:prstGeom>
        </p:spPr>
      </p:pic>
      <p:sp>
        <p:nvSpPr>
          <p:cNvPr id="8" name="TextBox 7">
            <a:extLst>
              <a:ext uri="{FF2B5EF4-FFF2-40B4-BE49-F238E27FC236}">
                <a16:creationId xmlns:a16="http://schemas.microsoft.com/office/drawing/2014/main" id="{A5DA3634-B5BF-4097-9D57-63EF0A2ACEB9}"/>
              </a:ext>
            </a:extLst>
          </p:cNvPr>
          <p:cNvSpPr txBox="1"/>
          <p:nvPr/>
        </p:nvSpPr>
        <p:spPr>
          <a:xfrm>
            <a:off x="1162732" y="2585283"/>
            <a:ext cx="3388054"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Transactions with a </a:t>
            </a:r>
            <a:r>
              <a:rPr lang="en-US" b="1" dirty="0">
                <a:latin typeface="Open Sans" panose="020B0606030504020204" pitchFamily="34" charset="0"/>
                <a:ea typeface="Open Sans" panose="020B0606030504020204" pitchFamily="34" charset="0"/>
                <a:cs typeface="Open Sans" panose="020B0606030504020204" pitchFamily="34" charset="0"/>
              </a:rPr>
              <a:t>D or F </a:t>
            </a:r>
            <a:r>
              <a:rPr lang="en-US" dirty="0">
                <a:latin typeface="Open Sans" panose="020B0606030504020204" pitchFamily="34" charset="0"/>
                <a:ea typeface="Open Sans" panose="020B0606030504020204" pitchFamily="34" charset="0"/>
                <a:cs typeface="Open Sans" panose="020B0606030504020204" pitchFamily="34" charset="0"/>
              </a:rPr>
              <a:t>rating have one or more serious signs of risk.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Always check your organization’s policies regarding payment fraud. </a:t>
            </a:r>
          </a:p>
          <a:p>
            <a:endParaRPr lang="en-US" dirty="0"/>
          </a:p>
        </p:txBody>
      </p:sp>
    </p:spTree>
    <p:extLst>
      <p:ext uri="{BB962C8B-B14F-4D97-AF65-F5344CB8AC3E}">
        <p14:creationId xmlns:p14="http://schemas.microsoft.com/office/powerpoint/2010/main" val="2305633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2C384FECD8D04B990ACDBE4235A131" ma:contentTypeVersion="13" ma:contentTypeDescription="Create a new document." ma:contentTypeScope="" ma:versionID="15a6b8d6990f42928553ee1538fb5849">
  <xsd:schema xmlns:xsd="http://www.w3.org/2001/XMLSchema" xmlns:xs="http://www.w3.org/2001/XMLSchema" xmlns:p="http://schemas.microsoft.com/office/2006/metadata/properties" xmlns:ns2="60d2fc42-141c-421e-b10f-62c8190773ca" xmlns:ns3="c1e5ac5d-b32f-4ce5-8447-168fc99aab1b" targetNamespace="http://schemas.microsoft.com/office/2006/metadata/properties" ma:root="true" ma:fieldsID="21fc339c10b31813abf1fe8b3fb03ca9" ns2:_="" ns3:_="">
    <xsd:import namespace="60d2fc42-141c-421e-b10f-62c8190773ca"/>
    <xsd:import namespace="c1e5ac5d-b32f-4ce5-8447-168fc99aab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2fc42-141c-421e-b10f-62c8190773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5ac5d-b32f-4ce5-8447-168fc99aab1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0d2fc42-141c-421e-b10f-62c8190773ca">
      <UserInfo>
        <DisplayName>Samuel Allen</DisplayName>
        <AccountId>421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A8E8F-9BCB-422D-A2BE-8A1BCB339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2fc42-141c-421e-b10f-62c8190773ca"/>
    <ds:schemaRef ds:uri="c1e5ac5d-b32f-4ce5-8447-168fc99aa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BF3757-2899-47F3-80EF-6102E44601B7}">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purl.org/dc/dcmitype/"/>
    <ds:schemaRef ds:uri="c1e5ac5d-b32f-4ce5-8447-168fc99aab1b"/>
    <ds:schemaRef ds:uri="http://schemas.microsoft.com/office/infopath/2007/PartnerControls"/>
    <ds:schemaRef ds:uri="http://schemas.openxmlformats.org/package/2006/metadata/core-properties"/>
    <ds:schemaRef ds:uri="60d2fc42-141c-421e-b10f-62c8190773ca"/>
  </ds:schemaRefs>
</ds:datastoreItem>
</file>

<file path=customXml/itemProps3.xml><?xml version="1.0" encoding="utf-8"?>
<ds:datastoreItem xmlns:ds="http://schemas.openxmlformats.org/officeDocument/2006/customXml" ds:itemID="{5AE464DD-5C0F-4BE3-A95B-EF5807F869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1627</TotalTime>
  <Words>369</Words>
  <Application>Microsoft Office PowerPoint</Application>
  <PresentationFormat>Widescreen</PresentationFormat>
  <Paragraphs>60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Open Sans</vt:lpstr>
      <vt:lpstr>Open Sans Extrabold</vt:lpstr>
      <vt:lpstr>Office Theme</vt:lpstr>
      <vt:lpstr>PowerPoint Presentation</vt:lpstr>
      <vt:lpstr>PowerPoint Presentation</vt:lpstr>
      <vt:lpstr>The Current Challenge</vt:lpstr>
      <vt:lpstr>PowerPoint Presentation</vt:lpstr>
      <vt:lpstr>How Sertifi Advanced Fraud Tools Works</vt:lpstr>
      <vt:lpstr>What Data is Being Assessed</vt:lpstr>
      <vt:lpstr>Risk Analysis Scores - Low Risk </vt:lpstr>
      <vt:lpstr>Risk Analysis Score - Medium Risk </vt:lpstr>
      <vt:lpstr>Risk Analysis Scores - High Risk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Hughey</dc:creator>
  <cp:lastModifiedBy>Gina Henrickson</cp:lastModifiedBy>
  <cp:revision>43</cp:revision>
  <dcterms:created xsi:type="dcterms:W3CDTF">2020-05-15T23:46:53Z</dcterms:created>
  <dcterms:modified xsi:type="dcterms:W3CDTF">2022-03-07T21:50:18Z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2020-04-22T00:00:00Z</vt:filetime>
  </property>
  <property fmtid="{D5CDD505-2E9C-101B-9397-08002B2CF9AE}" pid="3" name="Creator">
    <vt:lpwstr>Microsoft® PowerPoint® for Office 365</vt:lpwstr>
  </property>
  <property fmtid="{D5CDD505-2E9C-101B-9397-08002B2CF9AE}" pid="4" name="LastSaved">
    <vt:filetime>2020-05-15T00:00:00Z</vt:filetime>
  </property>
  <property fmtid="{D5CDD505-2E9C-101B-9397-08002B2CF9AE}" pid="5" name="ContentTypeId">
    <vt:lpwstr>0x0101009E2C384FECD8D04B990ACDBE4235A131</vt:lpwstr>
  </property>
</Properties>
</file>